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charts/chartEx2.xml" ContentType="application/vnd.ms-office.chartex+xml"/>
  <Override PartName="/ppt/charts/style2.xml" ContentType="application/vnd.ms-office.chartstyle+xml"/>
  <Override PartName="/ppt/charts/colors2.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72" r:id="rId4"/>
  </p:sldMasterIdLst>
  <p:notesMasterIdLst>
    <p:notesMasterId r:id="rId6"/>
  </p:notesMasterIdLst>
  <p:sldIdLst>
    <p:sldId id="287" r:id="rId5"/>
  </p:sldIdLst>
  <p:sldSz cx="38404800" cy="27432000"/>
  <p:notesSz cx="7102475" cy="9388475"/>
  <p:embeddedFontLst>
    <p:embeddedFont>
      <p:font typeface="Consolas" panose="020B0609020204030204" pitchFamily="49" charset="0"/>
      <p:regular r:id="rId7"/>
      <p:bold r:id="rId8"/>
      <p:italic r:id="rId9"/>
      <p:boldItalic r:id="rId10"/>
    </p:embeddedFont>
    <p:embeddedFont>
      <p:font typeface="Hamnosysunicode" panose="01000000000000000000" pitchFamily="2" charset="0"/>
      <p:regular r:id="rId11"/>
    </p:embeddedFont>
  </p:embeddedFontLst>
  <p:defaultTextStyle>
    <a:defPPr>
      <a:defRPr lang="en-US"/>
    </a:defPPr>
    <a:lvl1pPr marL="0" algn="l" defTabSz="3160166" rtl="0" eaLnBrk="1" latinLnBrk="0" hangingPunct="1">
      <a:defRPr sz="6221" kern="1200">
        <a:solidFill>
          <a:schemeClr val="tx1"/>
        </a:solidFill>
        <a:latin typeface="+mn-lt"/>
        <a:ea typeface="+mn-ea"/>
        <a:cs typeface="+mn-cs"/>
      </a:defRPr>
    </a:lvl1pPr>
    <a:lvl2pPr marL="1580083" algn="l" defTabSz="3160166" rtl="0" eaLnBrk="1" latinLnBrk="0" hangingPunct="1">
      <a:defRPr sz="6221" kern="1200">
        <a:solidFill>
          <a:schemeClr val="tx1"/>
        </a:solidFill>
        <a:latin typeface="+mn-lt"/>
        <a:ea typeface="+mn-ea"/>
        <a:cs typeface="+mn-cs"/>
      </a:defRPr>
    </a:lvl2pPr>
    <a:lvl3pPr marL="3160166" algn="l" defTabSz="3160166" rtl="0" eaLnBrk="1" latinLnBrk="0" hangingPunct="1">
      <a:defRPr sz="6221" kern="1200">
        <a:solidFill>
          <a:schemeClr val="tx1"/>
        </a:solidFill>
        <a:latin typeface="+mn-lt"/>
        <a:ea typeface="+mn-ea"/>
        <a:cs typeface="+mn-cs"/>
      </a:defRPr>
    </a:lvl3pPr>
    <a:lvl4pPr marL="4740250" algn="l" defTabSz="3160166" rtl="0" eaLnBrk="1" latinLnBrk="0" hangingPunct="1">
      <a:defRPr sz="6221" kern="1200">
        <a:solidFill>
          <a:schemeClr val="tx1"/>
        </a:solidFill>
        <a:latin typeface="+mn-lt"/>
        <a:ea typeface="+mn-ea"/>
        <a:cs typeface="+mn-cs"/>
      </a:defRPr>
    </a:lvl4pPr>
    <a:lvl5pPr marL="6320333" algn="l" defTabSz="3160166" rtl="0" eaLnBrk="1" latinLnBrk="0" hangingPunct="1">
      <a:defRPr sz="6221" kern="1200">
        <a:solidFill>
          <a:schemeClr val="tx1"/>
        </a:solidFill>
        <a:latin typeface="+mn-lt"/>
        <a:ea typeface="+mn-ea"/>
        <a:cs typeface="+mn-cs"/>
      </a:defRPr>
    </a:lvl5pPr>
    <a:lvl6pPr marL="7900416" algn="l" defTabSz="3160166" rtl="0" eaLnBrk="1" latinLnBrk="0" hangingPunct="1">
      <a:defRPr sz="6221" kern="1200">
        <a:solidFill>
          <a:schemeClr val="tx1"/>
        </a:solidFill>
        <a:latin typeface="+mn-lt"/>
        <a:ea typeface="+mn-ea"/>
        <a:cs typeface="+mn-cs"/>
      </a:defRPr>
    </a:lvl6pPr>
    <a:lvl7pPr marL="9480499" algn="l" defTabSz="3160166" rtl="0" eaLnBrk="1" latinLnBrk="0" hangingPunct="1">
      <a:defRPr sz="6221" kern="1200">
        <a:solidFill>
          <a:schemeClr val="tx1"/>
        </a:solidFill>
        <a:latin typeface="+mn-lt"/>
        <a:ea typeface="+mn-ea"/>
        <a:cs typeface="+mn-cs"/>
      </a:defRPr>
    </a:lvl7pPr>
    <a:lvl8pPr marL="11060582" algn="l" defTabSz="3160166" rtl="0" eaLnBrk="1" latinLnBrk="0" hangingPunct="1">
      <a:defRPr sz="6221" kern="1200">
        <a:solidFill>
          <a:schemeClr val="tx1"/>
        </a:solidFill>
        <a:latin typeface="+mn-lt"/>
        <a:ea typeface="+mn-ea"/>
        <a:cs typeface="+mn-cs"/>
      </a:defRPr>
    </a:lvl8pPr>
    <a:lvl9pPr marL="12640666" algn="l" defTabSz="3160166" rtl="0" eaLnBrk="1" latinLnBrk="0" hangingPunct="1">
      <a:defRPr sz="622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14D9526-3429-11D0-924D-10CC0FFC466F}" name="Guest User" initials="GU" userId="S::urn:spo:anon#d2253c35052ddb4b2b64abdc521a50009638c6e4c076aa100462d68927e6f275::" providerId="AD"/>
  <p188:author id="{F5FCB828-579B-ED9B-6871-3C3E1996BB59}" name="Student - Rosado, Briana H." initials="BR" userId="S::brianarosado@student.hcps.org::67f8b4cd-22bb-4b3c-a526-95f405041208" providerId="AD"/>
  <p188:author id="{9702F851-4A85-BE60-42AD-B745D7654646}" name="Guest User" initials="GU" userId="S::urn:spo:anon#fcc61a4dfad5e13dc080f76e5f8493c6d13a7a3e8792445f05b50c3dbc7e2f90::" providerId="AD"/>
  <p188:author id="{D3EBE68D-DFC4-D46F-848F-050DEF02E049}" name="Ashley, Sarah" initials="SA" userId="S::SarAshley@hcps.org::ca6eedc1-3a36-4306-82ee-d570da53054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Amanda Bryant" initials="AB" lastIdx="19" clrIdx="0">
    <p:extLst>
      <p:ext uri="{19B8F6BF-5375-455C-9EA6-DF929625EA0E}">
        <p15:presenceInfo xmlns:p15="http://schemas.microsoft.com/office/powerpoint/2012/main" userId="d2b2b8c0a7404107" providerId="Windows Live"/>
      </p:ext>
    </p:extLst>
  </p:cmAuthor>
  <p:cmAuthor id="2" name="Andrew Bawiec" initials="AB" lastIdx="1" clrIdx="1">
    <p:extLst>
      <p:ext uri="{19B8F6BF-5375-455C-9EA6-DF929625EA0E}">
        <p15:presenceInfo xmlns:p15="http://schemas.microsoft.com/office/powerpoint/2012/main" userId="Andrew Bawiec"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0000"/>
    <a:srgbClr val="CED3E4"/>
    <a:srgbClr val="909CC2"/>
    <a:srgbClr val="BEA7E5"/>
    <a:srgbClr val="9280DC"/>
    <a:srgbClr val="A482DA"/>
    <a:srgbClr val="2A2A72"/>
    <a:srgbClr val="655A7C"/>
    <a:srgbClr val="F8F4F9"/>
    <a:srgbClr val="201E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5" d="100"/>
          <a:sy n="25" d="100"/>
        </p:scale>
        <p:origin x="116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commentAuthors" Target="commentAuthors.xml"/><Relationship Id="rId17" Type="http://schemas.microsoft.com/office/2018/10/relationships/authors" Targe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viewProps" Target="viewProps.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https://hcps365-my.sharepoint.com/personal/brianarosado_student_hcps_org/Documents/srt4Data.xlsx" TargetMode="External"/></Relationships>
</file>

<file path=ppt/charts/_rels/chartEx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https://hcps365-my.sharepoint.com/personal/brianarosado_student_hcps_org/Documents/srt4Data.xlsx" TargetMode="External"/></Relationships>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Sheet1!$B$19:$B$42</cx:f>
        <cx:lvl ptCount="24">
          <cx:pt idx="0">Layout</cx:pt>
          <cx:pt idx="1">Layout</cx:pt>
          <cx:pt idx="2">Layout</cx:pt>
          <cx:pt idx="3">Layout</cx:pt>
          <cx:pt idx="4">Layout</cx:pt>
          <cx:pt idx="5">Layout</cx:pt>
          <cx:pt idx="6">Layout</cx:pt>
          <cx:pt idx="7">Layout</cx:pt>
          <cx:pt idx="8">Navigation</cx:pt>
          <cx:pt idx="9">Navigation</cx:pt>
          <cx:pt idx="10">Navigation</cx:pt>
          <cx:pt idx="11">Navigation</cx:pt>
          <cx:pt idx="12">Navigation</cx:pt>
          <cx:pt idx="13">Navigation</cx:pt>
          <cx:pt idx="14">Navigation</cx:pt>
          <cx:pt idx="15">Navigation</cx:pt>
          <cx:pt idx="16">NPS</cx:pt>
          <cx:pt idx="17">NPS</cx:pt>
          <cx:pt idx="18">NPS</cx:pt>
          <cx:pt idx="19">NPS</cx:pt>
          <cx:pt idx="20">NPS</cx:pt>
          <cx:pt idx="21">NPS</cx:pt>
          <cx:pt idx="22">NPS</cx:pt>
          <cx:pt idx="23">NPS</cx:pt>
        </cx:lvl>
      </cx:strDim>
      <cx:numDim type="val">
        <cx:f>Sheet1!$C$19:$C$42</cx:f>
        <cx:lvl ptCount="24" formatCode="General">
          <cx:pt idx="0">8</cx:pt>
          <cx:pt idx="1">6</cx:pt>
          <cx:pt idx="2">9</cx:pt>
          <cx:pt idx="3">10</cx:pt>
          <cx:pt idx="4">9</cx:pt>
          <cx:pt idx="5">7</cx:pt>
          <cx:pt idx="6">8</cx:pt>
          <cx:pt idx="7">9</cx:pt>
          <cx:pt idx="8">10</cx:pt>
          <cx:pt idx="9">9</cx:pt>
          <cx:pt idx="10">6</cx:pt>
          <cx:pt idx="11">8</cx:pt>
          <cx:pt idx="12">10</cx:pt>
          <cx:pt idx="13">9</cx:pt>
          <cx:pt idx="14">10</cx:pt>
          <cx:pt idx="15">7</cx:pt>
          <cx:pt idx="16">6</cx:pt>
          <cx:pt idx="17">7</cx:pt>
          <cx:pt idx="18">6</cx:pt>
          <cx:pt idx="19">3</cx:pt>
          <cx:pt idx="20">10</cx:pt>
          <cx:pt idx="21">9</cx:pt>
          <cx:pt idx="22">6</cx:pt>
          <cx:pt idx="23">8</cx:pt>
        </cx:lvl>
      </cx:numDim>
    </cx:data>
  </cx:chartData>
  <cx:chart>
    <cx:title pos="t" align="ctr" overlay="0">
      <cx:tx>
        <cx:txData>
          <cx:v>Employee ratings</cx:v>
        </cx:txData>
      </cx:tx>
      <cx:txPr>
        <a:bodyPr spcFirstLastPara="1" vertOverflow="ellipsis" horzOverflow="overflow" wrap="square" lIns="0" tIns="0" rIns="0" bIns="0" anchor="ctr" anchorCtr="1"/>
        <a:lstStyle/>
        <a:p>
          <a:pPr algn="ctr" rtl="0">
            <a:defRPr sz="3200">
              <a:solidFill>
                <a:sysClr val="windowText" lastClr="000000"/>
              </a:solidFill>
              <a:latin typeface="Times New Roman" panose="02020603050405020304" pitchFamily="18" charset="0"/>
              <a:ea typeface="Times New Roman" panose="02020603050405020304" pitchFamily="18" charset="0"/>
              <a:cs typeface="Times New Roman" panose="02020603050405020304" pitchFamily="18" charset="0"/>
            </a:defRPr>
          </a:pPr>
          <a:r>
            <a:rPr lang="en-US" sz="3200" b="0" i="0" u="none" strike="noStrike" baseline="0" dirty="0">
              <a:solidFill>
                <a:sysClr val="windowText" lastClr="000000"/>
              </a:solidFill>
              <a:latin typeface="Times New Roman" panose="02020603050405020304" pitchFamily="18" charset="0"/>
              <a:cs typeface="Times New Roman" panose="02020603050405020304" pitchFamily="18" charset="0"/>
            </a:rPr>
            <a:t>Employee ratings</a:t>
          </a:r>
        </a:p>
      </cx:txPr>
    </cx:title>
    <cx:plotArea>
      <cx:plotAreaRegion>
        <cx:series layoutId="boxWhisker" uniqueId="{61DC5945-3A4E-4450-AC0C-10A54B5183EC}">
          <cx:spPr>
            <a:solidFill>
              <a:srgbClr val="DCDBF3"/>
            </a:solidFill>
          </cx:spPr>
          <cx:dataId val="0"/>
          <cx:layoutPr>
            <cx:visibility meanLine="0" meanMarker="1" nonoutliers="0" outliers="1"/>
            <cx:statistics quartileMethod="exclusive"/>
          </cx:layoutPr>
        </cx:series>
      </cx:plotAreaRegion>
      <cx:axis id="0">
        <cx:catScaling gapWidth="1"/>
        <cx:tickLabels/>
        <cx:txPr>
          <a:bodyPr vertOverflow="overflow" horzOverflow="overflow" wrap="square" lIns="0" tIns="0" rIns="0" bIns="0"/>
          <a:lstStyle/>
          <a:p>
            <a:pPr algn="ctr" rtl="0">
              <a:defRPr sz="2400" b="0" i="0">
                <a:solidFill>
                  <a:sysClr val="windowText" lastClr="000000"/>
                </a:solidFill>
                <a:latin typeface="Times New Roman" panose="02020603050405020304" pitchFamily="18" charset="0"/>
                <a:ea typeface="Times New Roman" panose="02020603050405020304" pitchFamily="18" charset="0"/>
                <a:cs typeface="Times New Roman" panose="02020603050405020304" pitchFamily="18" charset="0"/>
              </a:defRPr>
            </a:pPr>
            <a:endParaRPr lang="en-US" sz="2400">
              <a:solidFill>
                <a:sysClr val="windowText" lastClr="000000"/>
              </a:solidFill>
              <a:latin typeface="Times New Roman" panose="02020603050405020304" pitchFamily="18" charset="0"/>
              <a:cs typeface="Times New Roman" panose="02020603050405020304" pitchFamily="18" charset="0"/>
            </a:endParaRPr>
          </a:p>
        </cx:txPr>
      </cx:axis>
      <cx:axis id="1">
        <cx:valScaling max="10"/>
        <cx:title>
          <cx:tx>
            <cx:rich>
              <a:bodyPr spcFirstLastPara="1" vertOverflow="ellipsis" horzOverflow="overflow" wrap="square" lIns="0" tIns="0" rIns="0" bIns="0" anchor="ctr" anchorCtr="1"/>
              <a:lstStyle/>
              <a:p>
                <a:pPr algn="ctr" rtl="0">
                  <a:defRPr sz="2600">
                    <a:solidFill>
                      <a:sysClr val="windowText" lastClr="000000"/>
                    </a:solidFill>
                    <a:latin typeface="Times New Roman" panose="02020603050405020304" pitchFamily="18" charset="0"/>
                    <a:ea typeface="Times New Roman" panose="02020603050405020304" pitchFamily="18" charset="0"/>
                    <a:cs typeface="Times New Roman" panose="02020603050405020304" pitchFamily="18" charset="0"/>
                  </a:defRPr>
                </a:pPr>
                <a:r>
                  <a:rPr lang="en-US" sz="2400" b="0" i="0" u="none" strike="noStrike" baseline="0">
                    <a:solidFill>
                      <a:sysClr val="windowText" lastClr="000000"/>
                    </a:solidFill>
                    <a:latin typeface="Times New Roman" panose="02020603050405020304" pitchFamily="18" charset="0"/>
                    <a:cs typeface="Times New Roman" panose="02020603050405020304" pitchFamily="18" charset="0"/>
                  </a:rPr>
                  <a:t>Rating (0</a:t>
                </a:r>
                <a:r>
                  <a:rPr lang="en-US" sz="2400" b="0" i="0" u="none" strike="noStrike" baseline="0">
                    <a:solidFill>
                      <a:sysClr val="windowText" lastClr="000000">
                        <a:lumMod val="65000"/>
                        <a:lumOff val="35000"/>
                      </a:sysClr>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2400" b="0" i="0" u="none" strike="noStrike" baseline="0">
                    <a:solidFill>
                      <a:sysClr val="windowText" lastClr="000000"/>
                    </a:solidFill>
                    <a:latin typeface="Times New Roman" panose="02020603050405020304" pitchFamily="18" charset="0"/>
                    <a:cs typeface="Times New Roman" panose="02020603050405020304" pitchFamily="18" charset="0"/>
                  </a:rPr>
                  <a:t>10)</a:t>
                </a:r>
              </a:p>
            </cx:rich>
          </cx:tx>
        </cx:title>
        <cx:majorGridlines/>
        <cx:tickLabels/>
        <cx:txPr>
          <a:bodyPr vertOverflow="overflow" horzOverflow="overflow" wrap="square" lIns="0" tIns="0" rIns="0" bIns="0"/>
          <a:lstStyle/>
          <a:p>
            <a:pPr algn="ctr" rtl="0">
              <a:defRPr sz="1600" b="0" i="0">
                <a:solidFill>
                  <a:sysClr val="windowText" lastClr="000000"/>
                </a:solidFill>
                <a:latin typeface="Times New Roman" panose="02020603050405020304" pitchFamily="18" charset="0"/>
                <a:ea typeface="Times New Roman" panose="02020603050405020304" pitchFamily="18" charset="0"/>
                <a:cs typeface="Times New Roman" panose="02020603050405020304" pitchFamily="18" charset="0"/>
              </a:defRPr>
            </a:pPr>
            <a:endParaRPr lang="en-US" sz="1600">
              <a:solidFill>
                <a:sysClr val="windowText" lastClr="000000"/>
              </a:solidFill>
              <a:latin typeface="Times New Roman" panose="02020603050405020304" pitchFamily="18" charset="0"/>
              <a:cs typeface="Times New Roman" panose="02020603050405020304" pitchFamily="18" charset="0"/>
            </a:endParaRPr>
          </a:p>
        </cx:txPr>
      </cx:axis>
    </cx:plotArea>
  </cx:chart>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Sheet1!$N$19:$N$50</cx:f>
        <cx:lvl ptCount="32">
          <cx:pt idx="0">Comprehension</cx:pt>
          <cx:pt idx="1">Comprehension</cx:pt>
          <cx:pt idx="2">Comprehension</cx:pt>
          <cx:pt idx="3">Comprehension</cx:pt>
          <cx:pt idx="4">Comprehension</cx:pt>
          <cx:pt idx="5">Comprehension</cx:pt>
          <cx:pt idx="6">Comprehension</cx:pt>
          <cx:pt idx="7">Comprehension</cx:pt>
          <cx:pt idx="8">Comprehension</cx:pt>
          <cx:pt idx="9">Comprehension</cx:pt>
          <cx:pt idx="10">Comprehension</cx:pt>
          <cx:pt idx="11">Natural</cx:pt>
          <cx:pt idx="12">Natural</cx:pt>
          <cx:pt idx="13">Natural</cx:pt>
          <cx:pt idx="14">Natural</cx:pt>
          <cx:pt idx="15">Natural</cx:pt>
          <cx:pt idx="16">Natural</cx:pt>
          <cx:pt idx="17">Natural</cx:pt>
          <cx:pt idx="18">Natural</cx:pt>
          <cx:pt idx="19">Natural</cx:pt>
          <cx:pt idx="20">Natural</cx:pt>
          <cx:pt idx="21">Natural</cx:pt>
          <cx:pt idx="22">NPS</cx:pt>
          <cx:pt idx="23">NPS</cx:pt>
          <cx:pt idx="24">NPS</cx:pt>
          <cx:pt idx="25">NPS</cx:pt>
          <cx:pt idx="26">NPS</cx:pt>
          <cx:pt idx="27">NPS</cx:pt>
          <cx:pt idx="28">NPS</cx:pt>
          <cx:pt idx="29">NPS</cx:pt>
          <cx:pt idx="30">NPS</cx:pt>
          <cx:pt idx="31">NPS</cx:pt>
        </cx:lvl>
      </cx:strDim>
      <cx:numDim type="val">
        <cx:f>Sheet1!$O$19:$O$50</cx:f>
        <cx:lvl ptCount="32" formatCode="General">
          <cx:pt idx="0">6</cx:pt>
          <cx:pt idx="1">3.1666666666666665</cx:pt>
          <cx:pt idx="2">5.5</cx:pt>
          <cx:pt idx="3">5.5</cx:pt>
          <cx:pt idx="4">3</cx:pt>
          <cx:pt idx="5">3.5</cx:pt>
          <cx:pt idx="6">0.83333333333333337</cx:pt>
          <cx:pt idx="7">1.8333333333333333</cx:pt>
          <cx:pt idx="8">6</cx:pt>
          <cx:pt idx="9">7.833333333333333</cx:pt>
          <cx:pt idx="10">4.5</cx:pt>
          <cx:pt idx="11">1.8333333333333333</cx:pt>
          <cx:pt idx="12">4</cx:pt>
          <cx:pt idx="13">1</cx:pt>
          <cx:pt idx="14">1</cx:pt>
          <cx:pt idx="15">2.8333333333333335</cx:pt>
          <cx:pt idx="16">5.166666666666667</cx:pt>
          <cx:pt idx="17">0</cx:pt>
          <cx:pt idx="18">0.5</cx:pt>
          <cx:pt idx="19">5.5</cx:pt>
          <cx:pt idx="20">5.5</cx:pt>
          <cx:pt idx="21">5</cx:pt>
          <cx:pt idx="22">3</cx:pt>
          <cx:pt idx="23">1</cx:pt>
          <cx:pt idx="24">7</cx:pt>
          <cx:pt idx="25">7</cx:pt>
          <cx:pt idx="26">0</cx:pt>
          <cx:pt idx="27">5</cx:pt>
          <cx:pt idx="28">0</cx:pt>
          <cx:pt idx="29">1</cx:pt>
          <cx:pt idx="30">5</cx:pt>
          <cx:pt idx="31">9</cx:pt>
        </cx:lvl>
      </cx:numDim>
    </cx:data>
  </cx:chartData>
  <cx:chart>
    <cx:title pos="t" align="ctr" overlay="0">
      <cx:tx>
        <cx:txData>
          <cx:v>Customer ratings</cx:v>
        </cx:txData>
      </cx:tx>
      <cx:txPr>
        <a:bodyPr spcFirstLastPara="1" vertOverflow="ellipsis" horzOverflow="overflow" wrap="square" lIns="0" tIns="0" rIns="0" bIns="0" anchor="ctr" anchorCtr="1"/>
        <a:lstStyle/>
        <a:p>
          <a:pPr algn="ctr" rtl="0">
            <a:defRPr sz="320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defRPr>
          </a:pPr>
          <a:r>
            <a:rPr lang="en-US" sz="3200" b="0" i="0" u="none" strike="noStrike" baseline="0">
              <a:solidFill>
                <a:schemeClr val="tx1"/>
              </a:solidFill>
              <a:latin typeface="Times New Roman" panose="02020603050405020304" pitchFamily="18" charset="0"/>
              <a:cs typeface="Times New Roman" panose="02020603050405020304" pitchFamily="18" charset="0"/>
            </a:rPr>
            <a:t>Customer ratings</a:t>
          </a:r>
        </a:p>
      </cx:txPr>
    </cx:title>
    <cx:plotArea>
      <cx:plotAreaRegion>
        <cx:series layoutId="boxWhisker" uniqueId="{053CE38E-6429-4425-B943-7E94350EDBC7}">
          <cx:spPr>
            <a:solidFill>
              <a:srgbClr val="DCDBF3"/>
            </a:solidFill>
            <a:ln>
              <a:solidFill>
                <a:schemeClr val="accent1">
                  <a:lumMod val="75000"/>
                </a:schemeClr>
              </a:solidFill>
            </a:ln>
          </cx:spPr>
          <cx:dataId val="0"/>
          <cx:layoutPr>
            <cx:visibility meanLine="0" meanMarker="1" nonoutliers="0" outliers="1"/>
            <cx:statistics quartileMethod="exclusive"/>
          </cx:layoutPr>
        </cx:series>
      </cx:plotAreaRegion>
      <cx:axis id="0">
        <cx:catScaling gapWidth="1"/>
        <cx:tickLabels/>
        <cx:txPr>
          <a:bodyPr vertOverflow="overflow" horzOverflow="overflow" wrap="square" lIns="0" tIns="0" rIns="0" bIns="0"/>
          <a:lstStyle/>
          <a:p>
            <a:pPr algn="ctr" rtl="0">
              <a:defRPr sz="2400" b="0" i="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defRPr>
            </a:pPr>
            <a:endParaRPr lang="en-US" sz="2400">
              <a:solidFill>
                <a:schemeClr val="tx1"/>
              </a:solidFill>
              <a:latin typeface="Times New Roman" panose="02020603050405020304" pitchFamily="18" charset="0"/>
              <a:cs typeface="Times New Roman" panose="02020603050405020304" pitchFamily="18" charset="0"/>
            </a:endParaRPr>
          </a:p>
        </cx:txPr>
      </cx:axis>
      <cx:axis id="1">
        <cx:valScaling/>
        <cx:title>
          <cx:tx>
            <cx:rich>
              <a:bodyPr spcFirstLastPara="1" vertOverflow="ellipsis" horzOverflow="overflow" wrap="square" lIns="0" tIns="0" rIns="0" bIns="0" anchor="ctr" anchorCtr="1"/>
              <a:lstStyle/>
              <a:p>
                <a:pPr algn="ctr" rtl="0">
                  <a:defRPr sz="240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defRPr>
                </a:pPr>
                <a:r>
                  <a:rPr lang="en-US" sz="2400" b="0" i="0" u="none" strike="noStrike" baseline="0">
                    <a:solidFill>
                      <a:schemeClr val="tx1"/>
                    </a:solidFill>
                    <a:latin typeface="Times New Roman" panose="02020603050405020304" pitchFamily="18" charset="0"/>
                    <a:cs typeface="Times New Roman" panose="02020603050405020304" pitchFamily="18" charset="0"/>
                  </a:rPr>
                  <a:t>Rating (0</a:t>
                </a:r>
                <a:r>
                  <a:rPr lang="en-US" sz="2400" b="0" i="0" u="none" strike="noStrike" baseline="0">
                    <a:solidFill>
                      <a:sysClr val="windowText" lastClr="000000">
                        <a:lumMod val="65000"/>
                        <a:lumOff val="35000"/>
                      </a:sysClr>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2400" b="0" i="0" u="none" strike="noStrike" baseline="0">
                    <a:solidFill>
                      <a:schemeClr val="tx1"/>
                    </a:solidFill>
                    <a:latin typeface="Times New Roman" panose="02020603050405020304" pitchFamily="18" charset="0"/>
                    <a:cs typeface="Times New Roman" panose="02020603050405020304" pitchFamily="18" charset="0"/>
                  </a:rPr>
                  <a:t>10)</a:t>
                </a:r>
              </a:p>
            </cx:rich>
          </cx:tx>
        </cx:title>
        <cx:majorGridlines/>
        <cx:tickLabels/>
        <cx:txPr>
          <a:bodyPr vertOverflow="overflow" horzOverflow="overflow" wrap="square" lIns="0" tIns="0" rIns="0" bIns="0"/>
          <a:lstStyle/>
          <a:p>
            <a:pPr algn="ctr" rtl="0">
              <a:defRPr sz="1600" b="0" i="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defRPr>
            </a:pPr>
            <a:endParaRPr lang="en-US" sz="1600">
              <a:solidFill>
                <a:schemeClr val="tx1"/>
              </a:solidFill>
              <a:latin typeface="Times New Roman" panose="02020603050405020304" pitchFamily="18" charset="0"/>
              <a:cs typeface="Times New Roman" panose="02020603050405020304" pitchFamily="18" charset="0"/>
            </a:endParaRPr>
          </a:p>
        </cx:txPr>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40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solidFill>
      <a:ln>
        <a:solidFill>
          <a:schemeClr val="phClr"/>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media/image1.png>
</file>

<file path=ppt/media/image2.png>
</file>

<file path=ppt/media/image3.sv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1" tIns="47111" rIns="94221" bIns="47111" rtlCol="0"/>
          <a:lstStyle>
            <a:lvl1pPr algn="l">
              <a:defRPr sz="1200"/>
            </a:lvl1pPr>
          </a:lstStyle>
          <a:p>
            <a:endParaRPr lang="en-US"/>
          </a:p>
        </p:txBody>
      </p:sp>
      <p:sp>
        <p:nvSpPr>
          <p:cNvPr id="3" name="Date Placeholder 2"/>
          <p:cNvSpPr>
            <a:spLocks noGrp="1"/>
          </p:cNvSpPr>
          <p:nvPr>
            <p:ph type="dt" idx="1"/>
          </p:nvPr>
        </p:nvSpPr>
        <p:spPr>
          <a:xfrm>
            <a:off x="4023093" y="0"/>
            <a:ext cx="3077739" cy="471054"/>
          </a:xfrm>
          <a:prstGeom prst="rect">
            <a:avLst/>
          </a:prstGeom>
        </p:spPr>
        <p:txBody>
          <a:bodyPr vert="horz" lIns="94221" tIns="47111" rIns="94221" bIns="47111" rtlCol="0"/>
          <a:lstStyle>
            <a:lvl1pPr algn="r">
              <a:defRPr sz="1200"/>
            </a:lvl1pPr>
          </a:lstStyle>
          <a:p>
            <a:fld id="{5F091B28-D933-4CEB-9713-5575A00EB2DF}" type="datetimeFigureOut">
              <a:rPr lang="en-US" smtClean="0"/>
              <a:t>5/6/2024</a:t>
            </a:fld>
            <a:endParaRPr lang="en-US"/>
          </a:p>
        </p:txBody>
      </p:sp>
      <p:sp>
        <p:nvSpPr>
          <p:cNvPr id="4" name="Slide Image Placeholder 3"/>
          <p:cNvSpPr>
            <a:spLocks noGrp="1" noRot="1" noChangeAspect="1"/>
          </p:cNvSpPr>
          <p:nvPr>
            <p:ph type="sldImg" idx="2"/>
          </p:nvPr>
        </p:nvSpPr>
        <p:spPr>
          <a:xfrm>
            <a:off x="1333500" y="1173163"/>
            <a:ext cx="4435475" cy="3168650"/>
          </a:xfrm>
          <a:prstGeom prst="rect">
            <a:avLst/>
          </a:prstGeom>
          <a:noFill/>
          <a:ln w="12700">
            <a:solidFill>
              <a:prstClr val="black"/>
            </a:solidFill>
          </a:ln>
        </p:spPr>
        <p:txBody>
          <a:bodyPr vert="horz" lIns="94221" tIns="47111" rIns="94221" bIns="47111" rtlCol="0" anchor="ctr"/>
          <a:lstStyle/>
          <a:p>
            <a:endParaRPr lang="en-US"/>
          </a:p>
        </p:txBody>
      </p:sp>
      <p:sp>
        <p:nvSpPr>
          <p:cNvPr id="5" name="Notes Placeholder 4"/>
          <p:cNvSpPr>
            <a:spLocks noGrp="1"/>
          </p:cNvSpPr>
          <p:nvPr>
            <p:ph type="body" sz="quarter" idx="3"/>
          </p:nvPr>
        </p:nvSpPr>
        <p:spPr>
          <a:xfrm>
            <a:off x="710248" y="4518203"/>
            <a:ext cx="5681980" cy="3696713"/>
          </a:xfrm>
          <a:prstGeom prst="rect">
            <a:avLst/>
          </a:prstGeom>
        </p:spPr>
        <p:txBody>
          <a:bodyPr vert="horz" lIns="94221" tIns="47111" rIns="94221" bIns="4711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3"/>
            <a:ext cx="3077739" cy="471053"/>
          </a:xfrm>
          <a:prstGeom prst="rect">
            <a:avLst/>
          </a:prstGeom>
        </p:spPr>
        <p:txBody>
          <a:bodyPr vert="horz" lIns="94221" tIns="47111" rIns="94221" bIns="47111" rtlCol="0" anchor="b"/>
          <a:lstStyle>
            <a:lvl1pPr algn="l">
              <a:defRPr sz="1200"/>
            </a:lvl1pPr>
          </a:lstStyle>
          <a:p>
            <a:endParaRPr lang="en-US"/>
          </a:p>
        </p:txBody>
      </p:sp>
      <p:sp>
        <p:nvSpPr>
          <p:cNvPr id="7" name="Slide Number Placeholder 6"/>
          <p:cNvSpPr>
            <a:spLocks noGrp="1"/>
          </p:cNvSpPr>
          <p:nvPr>
            <p:ph type="sldNum" sz="quarter" idx="5"/>
          </p:nvPr>
        </p:nvSpPr>
        <p:spPr>
          <a:xfrm>
            <a:off x="4023093" y="8917423"/>
            <a:ext cx="3077739" cy="471053"/>
          </a:xfrm>
          <a:prstGeom prst="rect">
            <a:avLst/>
          </a:prstGeom>
        </p:spPr>
        <p:txBody>
          <a:bodyPr vert="horz" lIns="94221" tIns="47111" rIns="94221" bIns="47111" rtlCol="0" anchor="b"/>
          <a:lstStyle>
            <a:lvl1pPr algn="r">
              <a:defRPr sz="1200"/>
            </a:lvl1pPr>
          </a:lstStyle>
          <a:p>
            <a:fld id="{DAD67ADE-E1A8-4844-997D-3CDB327ED580}" type="slidenum">
              <a:rPr lang="en-US" smtClean="0"/>
              <a:t>‹#›</a:t>
            </a:fld>
            <a:endParaRPr lang="en-US"/>
          </a:p>
        </p:txBody>
      </p:sp>
    </p:spTree>
    <p:extLst>
      <p:ext uri="{BB962C8B-B14F-4D97-AF65-F5344CB8AC3E}">
        <p14:creationId xmlns:p14="http://schemas.microsoft.com/office/powerpoint/2010/main" val="1901009082"/>
      </p:ext>
    </p:extLst>
  </p:cSld>
  <p:clrMap bg1="lt1" tx1="dk1" bg2="lt2" tx2="dk2" accent1="accent1" accent2="accent2" accent3="accent3" accent4="accent4" accent5="accent5" accent6="accent6" hlink="hlink" folHlink="folHlink"/>
  <p:notesStyle>
    <a:lvl1pPr marL="0" algn="l" defTabSz="3160166" rtl="0" eaLnBrk="1" latinLnBrk="0" hangingPunct="1">
      <a:defRPr sz="4147" kern="1200">
        <a:solidFill>
          <a:schemeClr val="tx1"/>
        </a:solidFill>
        <a:latin typeface="+mn-lt"/>
        <a:ea typeface="+mn-ea"/>
        <a:cs typeface="+mn-cs"/>
      </a:defRPr>
    </a:lvl1pPr>
    <a:lvl2pPr marL="1580083" algn="l" defTabSz="3160166" rtl="0" eaLnBrk="1" latinLnBrk="0" hangingPunct="1">
      <a:defRPr sz="4147" kern="1200">
        <a:solidFill>
          <a:schemeClr val="tx1"/>
        </a:solidFill>
        <a:latin typeface="+mn-lt"/>
        <a:ea typeface="+mn-ea"/>
        <a:cs typeface="+mn-cs"/>
      </a:defRPr>
    </a:lvl2pPr>
    <a:lvl3pPr marL="3160166" algn="l" defTabSz="3160166" rtl="0" eaLnBrk="1" latinLnBrk="0" hangingPunct="1">
      <a:defRPr sz="4147" kern="1200">
        <a:solidFill>
          <a:schemeClr val="tx1"/>
        </a:solidFill>
        <a:latin typeface="+mn-lt"/>
        <a:ea typeface="+mn-ea"/>
        <a:cs typeface="+mn-cs"/>
      </a:defRPr>
    </a:lvl3pPr>
    <a:lvl4pPr marL="4740250" algn="l" defTabSz="3160166" rtl="0" eaLnBrk="1" latinLnBrk="0" hangingPunct="1">
      <a:defRPr sz="4147" kern="1200">
        <a:solidFill>
          <a:schemeClr val="tx1"/>
        </a:solidFill>
        <a:latin typeface="+mn-lt"/>
        <a:ea typeface="+mn-ea"/>
        <a:cs typeface="+mn-cs"/>
      </a:defRPr>
    </a:lvl4pPr>
    <a:lvl5pPr marL="6320333" algn="l" defTabSz="3160166" rtl="0" eaLnBrk="1" latinLnBrk="0" hangingPunct="1">
      <a:defRPr sz="4147" kern="1200">
        <a:solidFill>
          <a:schemeClr val="tx1"/>
        </a:solidFill>
        <a:latin typeface="+mn-lt"/>
        <a:ea typeface="+mn-ea"/>
        <a:cs typeface="+mn-cs"/>
      </a:defRPr>
    </a:lvl5pPr>
    <a:lvl6pPr marL="7900416" algn="l" defTabSz="3160166" rtl="0" eaLnBrk="1" latinLnBrk="0" hangingPunct="1">
      <a:defRPr sz="4147" kern="1200">
        <a:solidFill>
          <a:schemeClr val="tx1"/>
        </a:solidFill>
        <a:latin typeface="+mn-lt"/>
        <a:ea typeface="+mn-ea"/>
        <a:cs typeface="+mn-cs"/>
      </a:defRPr>
    </a:lvl6pPr>
    <a:lvl7pPr marL="9480499" algn="l" defTabSz="3160166" rtl="0" eaLnBrk="1" latinLnBrk="0" hangingPunct="1">
      <a:defRPr sz="4147" kern="1200">
        <a:solidFill>
          <a:schemeClr val="tx1"/>
        </a:solidFill>
        <a:latin typeface="+mn-lt"/>
        <a:ea typeface="+mn-ea"/>
        <a:cs typeface="+mn-cs"/>
      </a:defRPr>
    </a:lvl7pPr>
    <a:lvl8pPr marL="11060582" algn="l" defTabSz="3160166" rtl="0" eaLnBrk="1" latinLnBrk="0" hangingPunct="1">
      <a:defRPr sz="4147" kern="1200">
        <a:solidFill>
          <a:schemeClr val="tx1"/>
        </a:solidFill>
        <a:latin typeface="+mn-lt"/>
        <a:ea typeface="+mn-ea"/>
        <a:cs typeface="+mn-cs"/>
      </a:defRPr>
    </a:lvl8pPr>
    <a:lvl9pPr marL="12640666" algn="l" defTabSz="3160166" rtl="0" eaLnBrk="1" latinLnBrk="0" hangingPunct="1">
      <a:defRPr sz="414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D7197-7D70-0F86-B3F2-4980602283D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70AF80-0AD0-9362-1A6A-CBC4E4FEB7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12D8AF-9F02-913D-A702-43DBD141FA49}"/>
              </a:ext>
            </a:extLst>
          </p:cNvPr>
          <p:cNvSpPr>
            <a:spLocks noGrp="1"/>
          </p:cNvSpPr>
          <p:nvPr>
            <p:ph type="body" idx="1"/>
          </p:nvPr>
        </p:nvSpPr>
        <p:spPr/>
        <p:txBody>
          <a:bodyPr/>
          <a:lstStyle/>
          <a:p>
            <a:r>
              <a:rPr lang="en-US" dirty="0"/>
              <a:t>Embedded font</a:t>
            </a:r>
          </a:p>
          <a:p>
            <a:r>
              <a:rPr lang="en-US" dirty="0"/>
              <a:t>Hamnosys2sigml citation as per computer software citation (https://libraryguides.vu.edu.au/apa-referencing/7DatasetsSoftwareTests)</a:t>
            </a:r>
          </a:p>
        </p:txBody>
      </p:sp>
      <p:sp>
        <p:nvSpPr>
          <p:cNvPr id="4" name="Slide Number Placeholder 3">
            <a:extLst>
              <a:ext uri="{FF2B5EF4-FFF2-40B4-BE49-F238E27FC236}">
                <a16:creationId xmlns:a16="http://schemas.microsoft.com/office/drawing/2014/main" id="{8F2484EA-FC44-84B9-44AE-013ED4648BED}"/>
              </a:ext>
            </a:extLst>
          </p:cNvPr>
          <p:cNvSpPr>
            <a:spLocks noGrp="1"/>
          </p:cNvSpPr>
          <p:nvPr>
            <p:ph type="sldNum" sz="quarter" idx="10"/>
          </p:nvPr>
        </p:nvSpPr>
        <p:spPr/>
        <p:txBody>
          <a:bodyPr/>
          <a:lstStyle/>
          <a:p>
            <a:pPr defTabSz="3256275">
              <a:defRPr/>
            </a:pPr>
            <a:fld id="{D5BC4010-0F09-1A4C-898C-21218460E26B}" type="slidenum">
              <a:rPr lang="en-US">
                <a:solidFill>
                  <a:prstClr val="black"/>
                </a:solidFill>
                <a:latin typeface="Calibri" panose="020F0502020204030204"/>
              </a:rPr>
              <a:pPr defTabSz="3256275">
                <a:defRPr/>
              </a:pPr>
              <a:t>1</a:t>
            </a:fld>
            <a:endParaRPr lang="en-US">
              <a:solidFill>
                <a:prstClr val="black"/>
              </a:solidFill>
              <a:latin typeface="Calibri" panose="020F0502020204030204"/>
            </a:endParaRPr>
          </a:p>
        </p:txBody>
      </p:sp>
    </p:spTree>
    <p:extLst>
      <p:ext uri="{BB962C8B-B14F-4D97-AF65-F5344CB8AC3E}">
        <p14:creationId xmlns:p14="http://schemas.microsoft.com/office/powerpoint/2010/main" val="126681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4489452"/>
            <a:ext cx="32644080" cy="9550400"/>
          </a:xfrm>
        </p:spPr>
        <p:txBody>
          <a:bodyPr anchor="b"/>
          <a:lstStyle>
            <a:lvl1pPr algn="ctr">
              <a:defRPr sz="24000"/>
            </a:lvl1pPr>
          </a:lstStyle>
          <a:p>
            <a:r>
              <a:rPr lang="en-US"/>
              <a:t>Click to edit Master title style</a:t>
            </a:r>
          </a:p>
        </p:txBody>
      </p:sp>
      <p:sp>
        <p:nvSpPr>
          <p:cNvPr id="3" name="Subtitle 2"/>
          <p:cNvSpPr>
            <a:spLocks noGrp="1"/>
          </p:cNvSpPr>
          <p:nvPr>
            <p:ph type="subTitle" idx="1"/>
          </p:nvPr>
        </p:nvSpPr>
        <p:spPr>
          <a:xfrm>
            <a:off x="4800600" y="14408152"/>
            <a:ext cx="288036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p>
        </p:txBody>
      </p:sp>
      <p:sp>
        <p:nvSpPr>
          <p:cNvPr id="4" name="Date Placeholder 3"/>
          <p:cNvSpPr>
            <a:spLocks noGrp="1"/>
          </p:cNvSpPr>
          <p:nvPr>
            <p:ph type="dt" sz="half" idx="10"/>
          </p:nvPr>
        </p:nvSpPr>
        <p:spPr/>
        <p:txBody>
          <a:bodyPr/>
          <a:lstStyle/>
          <a:p>
            <a:fld id="{919CF03D-4833-429F-BA56-470C16E1808E}"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28876492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9CF03D-4833-429F-BA56-470C16E1808E}"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3123430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1460500"/>
            <a:ext cx="8281035" cy="2324735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640332" y="1460500"/>
            <a:ext cx="24363045" cy="232473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9CF03D-4833-429F-BA56-470C16E1808E}"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3412641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9CF03D-4833-429F-BA56-470C16E1808E}"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14382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6838958"/>
            <a:ext cx="33124140" cy="11410948"/>
          </a:xfrm>
        </p:spPr>
        <p:txBody>
          <a:bodyPr anchor="b"/>
          <a:lstStyle>
            <a:lvl1pPr>
              <a:defRPr sz="24000"/>
            </a:lvl1pPr>
          </a:lstStyle>
          <a:p>
            <a:r>
              <a:rPr lang="en-US"/>
              <a:t>Click to edit Master title style</a:t>
            </a:r>
          </a:p>
        </p:txBody>
      </p:sp>
      <p:sp>
        <p:nvSpPr>
          <p:cNvPr id="3" name="Text Placeholder 2"/>
          <p:cNvSpPr>
            <a:spLocks noGrp="1"/>
          </p:cNvSpPr>
          <p:nvPr>
            <p:ph type="body" idx="1"/>
          </p:nvPr>
        </p:nvSpPr>
        <p:spPr>
          <a:xfrm>
            <a:off x="2620330" y="18357858"/>
            <a:ext cx="3312414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19CF03D-4833-429F-BA56-470C16E1808E}" type="datetimeFigureOut">
              <a:rPr lang="en-US" smtClean="0"/>
              <a:t>5/6/2024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3221300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640330" y="7302500"/>
            <a:ext cx="1632204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9442430" y="7302500"/>
            <a:ext cx="1632204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19CF03D-4833-429F-BA56-470C16E1808E}" type="datetimeFigureOut">
              <a:rPr lang="en-US" smtClean="0"/>
              <a:t>5/6/2024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2554753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460506"/>
            <a:ext cx="33124140" cy="5302252"/>
          </a:xfrm>
        </p:spPr>
        <p:txBody>
          <a:bodyPr/>
          <a:lstStyle/>
          <a:p>
            <a:r>
              <a:rPr lang="en-US"/>
              <a:t>Click to edit Master title style</a:t>
            </a:r>
          </a:p>
        </p:txBody>
      </p:sp>
      <p:sp>
        <p:nvSpPr>
          <p:cNvPr id="3" name="Text Placeholder 2"/>
          <p:cNvSpPr>
            <a:spLocks noGrp="1"/>
          </p:cNvSpPr>
          <p:nvPr>
            <p:ph type="body" idx="1"/>
          </p:nvPr>
        </p:nvSpPr>
        <p:spPr>
          <a:xfrm>
            <a:off x="2645336" y="6724652"/>
            <a:ext cx="16247028"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645336" y="10020300"/>
            <a:ext cx="16247028"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442432" y="6724652"/>
            <a:ext cx="16327042"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9442432" y="10020300"/>
            <a:ext cx="16327042"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19CF03D-4833-429F-BA56-470C16E1808E}" type="datetimeFigureOut">
              <a:rPr lang="en-US" smtClean="0"/>
              <a:t>5/6/2024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1055623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19CF03D-4833-429F-BA56-470C16E1808E}" type="datetimeFigureOut">
              <a:rPr lang="en-US" smtClean="0"/>
              <a:t>5/6/2024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3603742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9CF03D-4833-429F-BA56-470C16E1808E}" type="datetimeFigureOut">
              <a:rPr lang="en-US" smtClean="0"/>
              <a:t>5/6/2024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55919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828800"/>
            <a:ext cx="12386548" cy="6400800"/>
          </a:xfrm>
        </p:spPr>
        <p:txBody>
          <a:bodyPr anchor="b"/>
          <a:lstStyle>
            <a:lvl1pPr>
              <a:defRPr sz="12800"/>
            </a:lvl1pPr>
          </a:lstStyle>
          <a:p>
            <a:r>
              <a:rPr lang="en-US"/>
              <a:t>Click to edit Master title style</a:t>
            </a:r>
          </a:p>
        </p:txBody>
      </p:sp>
      <p:sp>
        <p:nvSpPr>
          <p:cNvPr id="3" name="Content Placeholder 2"/>
          <p:cNvSpPr>
            <a:spLocks noGrp="1"/>
          </p:cNvSpPr>
          <p:nvPr>
            <p:ph idx="1"/>
          </p:nvPr>
        </p:nvSpPr>
        <p:spPr>
          <a:xfrm>
            <a:off x="16327042" y="3949706"/>
            <a:ext cx="1944243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645332" y="8229600"/>
            <a:ext cx="12386548"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919CF03D-4833-429F-BA56-470C16E1808E}" type="datetimeFigureOut">
              <a:rPr lang="en-US" smtClean="0"/>
              <a:t>5/6/2024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1271941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828800"/>
            <a:ext cx="12386548" cy="6400800"/>
          </a:xfrm>
        </p:spPr>
        <p:txBody>
          <a:bodyPr anchor="b"/>
          <a:lstStyle>
            <a:lvl1pPr>
              <a:defRPr sz="12800"/>
            </a:lvl1pPr>
          </a:lstStyle>
          <a:p>
            <a:r>
              <a:rPr lang="en-US"/>
              <a:t>Click to edit Master title style</a:t>
            </a:r>
          </a:p>
        </p:txBody>
      </p:sp>
      <p:sp>
        <p:nvSpPr>
          <p:cNvPr id="3" name="Picture Placeholder 2"/>
          <p:cNvSpPr>
            <a:spLocks noGrp="1" noChangeAspect="1"/>
          </p:cNvSpPr>
          <p:nvPr>
            <p:ph type="pic" idx="1"/>
          </p:nvPr>
        </p:nvSpPr>
        <p:spPr>
          <a:xfrm>
            <a:off x="16327042" y="3949706"/>
            <a:ext cx="1944243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p>
        </p:txBody>
      </p:sp>
      <p:sp>
        <p:nvSpPr>
          <p:cNvPr id="4" name="Text Placeholder 3"/>
          <p:cNvSpPr>
            <a:spLocks noGrp="1"/>
          </p:cNvSpPr>
          <p:nvPr>
            <p:ph type="body" sz="half" idx="2"/>
          </p:nvPr>
        </p:nvSpPr>
        <p:spPr>
          <a:xfrm>
            <a:off x="2645332" y="8229600"/>
            <a:ext cx="12386548"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919CF03D-4833-429F-BA56-470C16E1808E}" type="datetimeFigureOut">
              <a:rPr lang="en-US" smtClean="0"/>
              <a:t>5/6/2024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1E5D4D-A695-4326-A05B-7FA4C01370C7}" type="slidenum">
              <a:rPr lang="en-US" smtClean="0"/>
              <a:t>‹#›</a:t>
            </a:fld>
            <a:endParaRPr lang="en-US"/>
          </a:p>
        </p:txBody>
      </p:sp>
    </p:spTree>
    <p:extLst>
      <p:ext uri="{BB962C8B-B14F-4D97-AF65-F5344CB8AC3E}">
        <p14:creationId xmlns:p14="http://schemas.microsoft.com/office/powerpoint/2010/main" val="2711628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6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460506"/>
            <a:ext cx="33124140" cy="530225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640330" y="7302500"/>
            <a:ext cx="33124140" cy="17405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640330" y="25425406"/>
            <a:ext cx="864108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919CF03D-4833-429F-BA56-470C16E1808E}" type="datetimeFigureOut">
              <a:rPr lang="en-US" smtClean="0"/>
              <a:t>5/6/2024</a:t>
            </a:fld>
            <a:endParaRPr lang="en-US"/>
          </a:p>
        </p:txBody>
      </p:sp>
      <p:sp>
        <p:nvSpPr>
          <p:cNvPr id="5" name="Footer Placeholder 4"/>
          <p:cNvSpPr>
            <a:spLocks noGrp="1"/>
          </p:cNvSpPr>
          <p:nvPr>
            <p:ph type="ftr" sz="quarter" idx="3"/>
          </p:nvPr>
        </p:nvSpPr>
        <p:spPr>
          <a:xfrm>
            <a:off x="12721590" y="25425406"/>
            <a:ext cx="1296162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25425406"/>
            <a:ext cx="864108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761E5D4D-A695-4326-A05B-7FA4C01370C7}" type="slidenum">
              <a:rPr lang="en-US" smtClean="0"/>
              <a:t>‹#›</a:t>
            </a:fld>
            <a:endParaRPr lang="en-US"/>
          </a:p>
        </p:txBody>
      </p:sp>
    </p:spTree>
    <p:extLst>
      <p:ext uri="{BB962C8B-B14F-4D97-AF65-F5344CB8AC3E}">
        <p14:creationId xmlns:p14="http://schemas.microsoft.com/office/powerpoint/2010/main" val="115874849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7.png"/><Relationship Id="rId3" Type="http://schemas.openxmlformats.org/officeDocument/2006/relationships/image" Target="../media/image1.png"/><Relationship Id="rId12"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14/relationships/chartEx" Target="../charts/chartEx1.xml"/><Relationship Id="rId11" Type="http://schemas.openxmlformats.org/officeDocument/2006/relationships/image" Target="../media/image4.emf"/><Relationship Id="rId5" Type="http://schemas.openxmlformats.org/officeDocument/2006/relationships/image" Target="../media/image3.svg"/><Relationship Id="rId10" Type="http://schemas.openxmlformats.org/officeDocument/2006/relationships/image" Target="../media/image5.png"/><Relationship Id="rId4" Type="http://schemas.openxmlformats.org/officeDocument/2006/relationships/image" Target="../media/image2.png"/><Relationship Id="rId9" Type="http://schemas.microsoft.com/office/2014/relationships/chartEx" Target="../charts/chartEx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09CC2"/>
        </a:solidFill>
        <a:effectLst/>
      </p:bgPr>
    </p:bg>
    <p:spTree>
      <p:nvGrpSpPr>
        <p:cNvPr id="1" name="">
          <a:extLst>
            <a:ext uri="{FF2B5EF4-FFF2-40B4-BE49-F238E27FC236}">
              <a16:creationId xmlns:a16="http://schemas.microsoft.com/office/drawing/2014/main" id="{E909DE91-45F6-10A6-A9E6-77A6EC00940F}"/>
            </a:ext>
          </a:extLst>
        </p:cNvPr>
        <p:cNvGrpSpPr/>
        <p:nvPr/>
      </p:nvGrpSpPr>
      <p:grpSpPr>
        <a:xfrm>
          <a:off x="0" y="0"/>
          <a:ext cx="0" cy="0"/>
          <a:chOff x="0" y="0"/>
          <a:chExt cx="0" cy="0"/>
        </a:xfrm>
      </p:grpSpPr>
      <p:sp>
        <p:nvSpPr>
          <p:cNvPr id="104" name="TextBox 103">
            <a:extLst>
              <a:ext uri="{FF2B5EF4-FFF2-40B4-BE49-F238E27FC236}">
                <a16:creationId xmlns:a16="http://schemas.microsoft.com/office/drawing/2014/main" id="{F8341B03-E61F-A502-D511-A1CC852DE640}"/>
              </a:ext>
            </a:extLst>
          </p:cNvPr>
          <p:cNvSpPr txBox="1"/>
          <p:nvPr/>
        </p:nvSpPr>
        <p:spPr>
          <a:xfrm>
            <a:off x="12801600" y="17361074"/>
            <a:ext cx="12801600" cy="9613726"/>
          </a:xfrm>
          <a:prstGeom prst="rect">
            <a:avLst/>
          </a:prstGeom>
          <a:solidFill>
            <a:schemeClr val="bg1"/>
          </a:solidFill>
          <a:ln w="9525">
            <a:noFill/>
            <a:miter lim="800000"/>
          </a:ln>
          <a:effectLst>
            <a:softEdge rad="0"/>
          </a:effectLst>
        </p:spPr>
        <p:txBody>
          <a:bodyPr wrap="square" lIns="137160" tIns="137160" rIns="137160" bIns="137160" rtlCol="0">
            <a:noAutofit/>
          </a:bodyPr>
          <a:lstStyle/>
          <a:p>
            <a:pPr indent="457200" defTabSz="457200">
              <a:defRPr/>
            </a:pPr>
            <a:r>
              <a:rPr lang="en-US" sz="3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To ensure accuracy of the translations, a survey was sent to several ASL communities for participants to remotely view videos of the animations and fill out a form to provide feedback (Graph 1). On the survey, the volunteers were asked to rate the comprehensibility of the sign, how natural the movement was, and were provided a textbox for any additional comments/feedback. The usefulness of the system was evaluated based on the Net Promotor Score (NPS) which is a measure of how likely a user is to recommend the product to a family member or friend.</a:t>
            </a:r>
          </a:p>
          <a:p>
            <a:pPr indent="457200" defTabSz="457200">
              <a:defRPr/>
            </a:pPr>
            <a:endParaRPr lang="en-US" sz="3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69DEE9D6-A0A2-A75C-AF09-E424CBB998B1}"/>
              </a:ext>
            </a:extLst>
          </p:cNvPr>
          <p:cNvSpPr txBox="1"/>
          <p:nvPr/>
        </p:nvSpPr>
        <p:spPr>
          <a:xfrm>
            <a:off x="26060400" y="5486401"/>
            <a:ext cx="11887200" cy="4159623"/>
          </a:xfrm>
          <a:prstGeom prst="rect">
            <a:avLst/>
          </a:prstGeom>
          <a:solidFill>
            <a:schemeClr val="bg1"/>
          </a:solidFill>
          <a:ln w="9525">
            <a:noFill/>
            <a:miter lim="800000"/>
          </a:ln>
          <a:effectLst>
            <a:softEdge rad="0"/>
          </a:effectLst>
        </p:spPr>
        <p:txBody>
          <a:bodyPr wrap="square" lIns="137160" tIns="137160" rIns="137160" bIns="137160" rtlCol="0">
            <a:noAutofit/>
          </a:bodyPr>
          <a:lstStyle/>
          <a:p>
            <a:pPr indent="458788" defTabSz="457200">
              <a:defRPr/>
            </a:pP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A group of hearing volunteers with retail experience were each given a </a:t>
            </a:r>
            <a:r>
              <a:rPr lang="en-US" sz="3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five-minute</a:t>
            </a:r>
            <a:r>
              <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rPr>
              <a:t> training session on how to use the UI and were then asked to re-enact a scenario in which they were using the UI to aid a customer who relied on ASL. Following this, the </a:t>
            </a:r>
            <a:r>
              <a:rPr lang="en-US" sz="3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“employees” were asked to fill out a survey on their experience using the UI (Graph 2). The survey requested users to rate the UI layout, how easily they could navigate the system, and how likely they were to recommend the system (NPS).</a:t>
            </a:r>
            <a:endParaRPr kumimoji="0" lang="en-US" sz="3200" b="0" i="0" u="none" strike="noStrike" kern="1200" cap="none" spc="0" normalizeH="0" baseline="0" noProof="0" dirty="0">
              <a:ln>
                <a:noFill/>
              </a:ln>
              <a:solidFill>
                <a:prstClr val="black"/>
              </a:solidFill>
              <a:effectLst/>
              <a:uLnTx/>
              <a:uFillTx/>
              <a:latin typeface="Times New Roman" panose="02020603050405020304" pitchFamily="18" charset="0"/>
              <a:ea typeface="Calibri" panose="020F0502020204030204" pitchFamily="34" charset="0"/>
              <a:cs typeface="Times New Roman" panose="02020603050405020304" pitchFamily="18" charset="0"/>
            </a:endParaRPr>
          </a:p>
        </p:txBody>
      </p:sp>
      <p:sp>
        <p:nvSpPr>
          <p:cNvPr id="36" name="TextBox 35">
            <a:extLst>
              <a:ext uri="{FF2B5EF4-FFF2-40B4-BE49-F238E27FC236}">
                <a16:creationId xmlns:a16="http://schemas.microsoft.com/office/drawing/2014/main" id="{DADCE57E-5D2B-27E4-DE49-40951F31FA25}"/>
              </a:ext>
            </a:extLst>
          </p:cNvPr>
          <p:cNvSpPr txBox="1">
            <a:spLocks/>
          </p:cNvSpPr>
          <p:nvPr/>
        </p:nvSpPr>
        <p:spPr>
          <a:xfrm>
            <a:off x="457200" y="4572000"/>
            <a:ext cx="11887200" cy="914400"/>
          </a:xfrm>
          <a:prstGeom prst="rect">
            <a:avLst/>
          </a:prstGeom>
          <a:solidFill>
            <a:srgbClr val="CED3E4"/>
          </a:solidFill>
          <a:ln w="9525">
            <a:noFill/>
            <a:miter lim="800000"/>
          </a:ln>
          <a:effectLst>
            <a:softEdge rad="0"/>
          </a:effectLst>
        </p:spPr>
        <p:txBody>
          <a:bodyPr wrap="square" lIns="137160" tIns="137160" rIns="137160" bIns="137160" rtlCol="0" anchor="ctr">
            <a:noAutofit/>
          </a:bodyPr>
          <a:lstStyle/>
          <a:p>
            <a:pPr marL="0" marR="0" lvl="0" indent="0" algn="ctr" defTabSz="3160166" rtl="0" eaLnBrk="1" fontAlgn="auto" latinLnBrk="0" hangingPunct="1">
              <a:lnSpc>
                <a:spcPct val="100000"/>
              </a:lnSpc>
              <a:spcBef>
                <a:spcPts val="0"/>
              </a:spcBef>
              <a:spcAft>
                <a:spcPts val="0"/>
              </a:spcAft>
              <a:buClrTx/>
              <a:buSzTx/>
              <a:buFontTx/>
              <a:buNone/>
              <a:tabLst/>
              <a:defRPr/>
            </a:pPr>
            <a:r>
              <a:rPr kumimoji="0" lang="en-US" sz="47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rPr>
              <a:t>Introduction</a:t>
            </a:r>
          </a:p>
        </p:txBody>
      </p:sp>
      <p:sp>
        <p:nvSpPr>
          <p:cNvPr id="38" name="TextBox 37">
            <a:extLst>
              <a:ext uri="{FF2B5EF4-FFF2-40B4-BE49-F238E27FC236}">
                <a16:creationId xmlns:a16="http://schemas.microsoft.com/office/drawing/2014/main" id="{2C620DAD-34BE-D73B-FB50-0DE0F5D6906F}"/>
              </a:ext>
            </a:extLst>
          </p:cNvPr>
          <p:cNvSpPr txBox="1"/>
          <p:nvPr/>
        </p:nvSpPr>
        <p:spPr>
          <a:xfrm>
            <a:off x="12801600" y="4572000"/>
            <a:ext cx="12801600" cy="914400"/>
          </a:xfrm>
          <a:prstGeom prst="rect">
            <a:avLst/>
          </a:prstGeom>
          <a:solidFill>
            <a:srgbClr val="CED3E4"/>
          </a:solidFill>
          <a:ln w="9525">
            <a:noFill/>
            <a:miter lim="800000"/>
          </a:ln>
          <a:effectLst>
            <a:softEdge rad="0"/>
          </a:effectLst>
        </p:spPr>
        <p:txBody>
          <a:bodyPr wrap="square" lIns="137160" tIns="137160" rIns="137160" bIns="137160" rtlCol="0" anchor="ctr">
            <a:noAutofit/>
          </a:bodyPr>
          <a:lstStyle/>
          <a:p>
            <a:pPr marL="0" marR="0" lvl="0" indent="0" algn="ctr" defTabSz="3160166" rtl="0" eaLnBrk="1" fontAlgn="auto" latinLnBrk="0" hangingPunct="1">
              <a:lnSpc>
                <a:spcPct val="100000"/>
              </a:lnSpc>
              <a:spcBef>
                <a:spcPts val="0"/>
              </a:spcBef>
              <a:spcAft>
                <a:spcPts val="0"/>
              </a:spcAft>
              <a:buClrTx/>
              <a:buSzTx/>
              <a:buFontTx/>
              <a:buNone/>
              <a:tabLst/>
              <a:defRPr/>
            </a:pPr>
            <a:r>
              <a:rPr kumimoji="0" lang="en-US" sz="4700" b="0" i="0" u="none" strike="noStrike" kern="1200" cap="none" spc="0" normalizeH="0" baseline="0" noProof="0">
                <a:ln>
                  <a:noFill/>
                </a:ln>
                <a:effectLst/>
                <a:uLnTx/>
                <a:uFillTx/>
                <a:latin typeface="Times New Roman" panose="02020603050405020304" pitchFamily="18" charset="0"/>
                <a:ea typeface="+mn-ea"/>
                <a:cs typeface="Times New Roman" panose="02020603050405020304" pitchFamily="18" charset="0"/>
              </a:rPr>
              <a:t>Materials and Methods (continued)</a:t>
            </a:r>
          </a:p>
        </p:txBody>
      </p:sp>
      <p:sp>
        <p:nvSpPr>
          <p:cNvPr id="40" name="TextBox 39">
            <a:extLst>
              <a:ext uri="{FF2B5EF4-FFF2-40B4-BE49-F238E27FC236}">
                <a16:creationId xmlns:a16="http://schemas.microsoft.com/office/drawing/2014/main" id="{2DFE50A0-E3B7-8307-A442-BD6546152DF6}"/>
              </a:ext>
            </a:extLst>
          </p:cNvPr>
          <p:cNvSpPr txBox="1"/>
          <p:nvPr/>
        </p:nvSpPr>
        <p:spPr>
          <a:xfrm>
            <a:off x="26060400" y="4572000"/>
            <a:ext cx="11887200" cy="914400"/>
          </a:xfrm>
          <a:prstGeom prst="rect">
            <a:avLst/>
          </a:prstGeom>
          <a:solidFill>
            <a:srgbClr val="CED3E4"/>
          </a:solidFill>
          <a:ln w="9525">
            <a:noFill/>
            <a:miter lim="800000"/>
          </a:ln>
          <a:effectLst>
            <a:softEdge rad="0"/>
          </a:effectLst>
        </p:spPr>
        <p:txBody>
          <a:bodyPr wrap="square" lIns="137160" tIns="137160" rIns="137160" bIns="137160" rtlCol="0" anchor="ctr">
            <a:noAutofit/>
          </a:bodyPr>
          <a:lstStyle/>
          <a:p>
            <a:pPr marL="0" marR="0" lvl="0" indent="0" algn="ctr" defTabSz="3160166" rtl="0" eaLnBrk="1" fontAlgn="auto" latinLnBrk="0" hangingPunct="1">
              <a:lnSpc>
                <a:spcPct val="100000"/>
              </a:lnSpc>
              <a:spcBef>
                <a:spcPts val="0"/>
              </a:spcBef>
              <a:spcAft>
                <a:spcPts val="0"/>
              </a:spcAft>
              <a:buClrTx/>
              <a:buSzTx/>
              <a:buFontTx/>
              <a:buNone/>
              <a:tabLst/>
              <a:defRPr/>
            </a:pPr>
            <a:r>
              <a:rPr kumimoji="0" lang="en-US" sz="47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rPr>
              <a:t>Results (continued)</a:t>
            </a:r>
          </a:p>
        </p:txBody>
      </p:sp>
      <p:sp>
        <p:nvSpPr>
          <p:cNvPr id="41" name="TextBox 40">
            <a:extLst>
              <a:ext uri="{FF2B5EF4-FFF2-40B4-BE49-F238E27FC236}">
                <a16:creationId xmlns:a16="http://schemas.microsoft.com/office/drawing/2014/main" id="{04BB38EE-00CE-9727-CAE0-7F61CF130D6B}"/>
              </a:ext>
            </a:extLst>
          </p:cNvPr>
          <p:cNvSpPr txBox="1"/>
          <p:nvPr/>
        </p:nvSpPr>
        <p:spPr>
          <a:xfrm>
            <a:off x="26060400" y="9646024"/>
            <a:ext cx="11887200" cy="914400"/>
          </a:xfrm>
          <a:prstGeom prst="rect">
            <a:avLst/>
          </a:prstGeom>
          <a:solidFill>
            <a:srgbClr val="CED3E4"/>
          </a:solidFill>
          <a:ln w="9525">
            <a:noFill/>
            <a:miter lim="800000"/>
          </a:ln>
          <a:effectLst>
            <a:softEdge rad="0"/>
          </a:effectLst>
        </p:spPr>
        <p:txBody>
          <a:bodyPr wrap="square" lIns="137160" tIns="137160" rIns="137160" bIns="137160" rtlCol="0" anchor="ctr">
            <a:noAutofit/>
          </a:bodyPr>
          <a:lstStyle/>
          <a:p>
            <a:pPr marL="0" marR="0" lvl="0" indent="0" algn="ctr" defTabSz="3160166" rtl="0" eaLnBrk="1" fontAlgn="auto" latinLnBrk="0" hangingPunct="1">
              <a:lnSpc>
                <a:spcPct val="100000"/>
              </a:lnSpc>
              <a:spcBef>
                <a:spcPts val="0"/>
              </a:spcBef>
              <a:spcAft>
                <a:spcPts val="0"/>
              </a:spcAft>
              <a:buClrTx/>
              <a:buSzTx/>
              <a:buFontTx/>
              <a:buNone/>
              <a:tabLst/>
              <a:defRPr/>
            </a:pPr>
            <a:r>
              <a:rPr kumimoji="0" lang="en-US" sz="4700" b="0" i="0" u="none" strike="noStrike" kern="1200" cap="none" spc="0" normalizeH="0" baseline="0" noProof="0">
                <a:ln>
                  <a:noFill/>
                </a:ln>
                <a:effectLst/>
                <a:uLnTx/>
                <a:uFillTx/>
                <a:latin typeface="Times New Roman" panose="02020603050405020304" pitchFamily="18" charset="0"/>
                <a:ea typeface="+mn-ea"/>
                <a:cs typeface="Times New Roman" panose="02020603050405020304" pitchFamily="18" charset="0"/>
              </a:rPr>
              <a:t>Conclusion</a:t>
            </a:r>
          </a:p>
        </p:txBody>
      </p:sp>
      <p:sp>
        <p:nvSpPr>
          <p:cNvPr id="42" name="TextBox 41">
            <a:extLst>
              <a:ext uri="{FF2B5EF4-FFF2-40B4-BE49-F238E27FC236}">
                <a16:creationId xmlns:a16="http://schemas.microsoft.com/office/drawing/2014/main" id="{318307D3-D1E1-2799-D405-4BB0A7FC3A75}"/>
              </a:ext>
            </a:extLst>
          </p:cNvPr>
          <p:cNvSpPr txBox="1"/>
          <p:nvPr/>
        </p:nvSpPr>
        <p:spPr>
          <a:xfrm>
            <a:off x="26060400" y="20630248"/>
            <a:ext cx="11887200" cy="914400"/>
          </a:xfrm>
          <a:prstGeom prst="rect">
            <a:avLst/>
          </a:prstGeom>
          <a:solidFill>
            <a:srgbClr val="CED3E4"/>
          </a:solidFill>
          <a:ln w="9525">
            <a:noFill/>
            <a:miter lim="800000"/>
          </a:ln>
          <a:effectLst>
            <a:softEdge rad="0"/>
          </a:effectLst>
        </p:spPr>
        <p:txBody>
          <a:bodyPr wrap="square" lIns="137160" tIns="137160" rIns="137160" bIns="137160" rtlCol="0" anchor="ctr">
            <a:noAutofit/>
          </a:bodyPr>
          <a:lstStyle/>
          <a:p>
            <a:pPr marL="0" marR="0" lvl="0" indent="0" algn="ctr" defTabSz="3160166" rtl="0" eaLnBrk="1" fontAlgn="auto" latinLnBrk="0" hangingPunct="1">
              <a:lnSpc>
                <a:spcPct val="100000"/>
              </a:lnSpc>
              <a:spcBef>
                <a:spcPts val="0"/>
              </a:spcBef>
              <a:spcAft>
                <a:spcPts val="0"/>
              </a:spcAft>
              <a:buClrTx/>
              <a:buSzTx/>
              <a:buFontTx/>
              <a:buNone/>
              <a:tabLst/>
              <a:defRPr/>
            </a:pPr>
            <a:r>
              <a:rPr kumimoji="0" lang="en-US" sz="4700" b="0" i="0" u="none" strike="noStrike" kern="1200" cap="none" spc="0" normalizeH="0" baseline="0" noProof="0" dirty="0">
                <a:ln>
                  <a:noFill/>
                </a:ln>
                <a:effectLst/>
                <a:uLnTx/>
                <a:uFillTx/>
                <a:latin typeface="Times New Roman" panose="02020603050405020304" pitchFamily="18" charset="0"/>
                <a:ea typeface="+mn-ea"/>
                <a:cs typeface="Times New Roman" panose="02020603050405020304" pitchFamily="18" charset="0"/>
              </a:rPr>
              <a:t>References</a:t>
            </a:r>
          </a:p>
        </p:txBody>
      </p:sp>
      <p:sp>
        <p:nvSpPr>
          <p:cNvPr id="43" name="TextBox 42">
            <a:extLst>
              <a:ext uri="{FF2B5EF4-FFF2-40B4-BE49-F238E27FC236}">
                <a16:creationId xmlns:a16="http://schemas.microsoft.com/office/drawing/2014/main" id="{2A8C9C7B-A6D4-15F3-1F88-C1C17F0EB671}"/>
              </a:ext>
            </a:extLst>
          </p:cNvPr>
          <p:cNvSpPr txBox="1"/>
          <p:nvPr/>
        </p:nvSpPr>
        <p:spPr>
          <a:xfrm>
            <a:off x="457200" y="457200"/>
            <a:ext cx="37490400" cy="3657600"/>
          </a:xfrm>
          <a:prstGeom prst="rect">
            <a:avLst/>
          </a:prstGeom>
          <a:solidFill>
            <a:srgbClr val="CED3E4"/>
          </a:solidFill>
          <a:ln w="9525">
            <a:noFill/>
            <a:miter lim="800000"/>
          </a:ln>
          <a:effectLst>
            <a:softEdge rad="0"/>
          </a:effectLst>
        </p:spPr>
        <p:txBody>
          <a:bodyPr wrap="square" lIns="182880" tIns="182880" rIns="182880" bIns="182880" rtlCol="0" anchor="ctr">
            <a:noAutofit/>
          </a:bodyPr>
          <a:lstStyle/>
          <a:p>
            <a:pPr algn="ctr"/>
            <a:r>
              <a:rPr lang="en-US" sz="7200">
                <a:latin typeface="Times New Roman" panose="02020603050405020304" pitchFamily="18" charset="0"/>
                <a:cs typeface="Times New Roman" panose="02020603050405020304" pitchFamily="18" charset="0"/>
              </a:rPr>
              <a:t>Designing a prompt-based ASL translation interface for retail settings</a:t>
            </a:r>
          </a:p>
          <a:p>
            <a:pPr algn="ctr"/>
            <a:r>
              <a:rPr kumimoji="0" lang="en-US" sz="5400" b="0" i="0" u="none" strike="noStrike" kern="1200" cap="none" spc="0" normalizeH="0" baseline="0" noProof="0">
                <a:ln>
                  <a:noFill/>
                </a:ln>
                <a:effectLst/>
                <a:uLnTx/>
                <a:uFillTx/>
                <a:latin typeface="Times New Roman" panose="02020603050405020304" pitchFamily="18" charset="0"/>
                <a:cs typeface="Times New Roman" panose="02020603050405020304" pitchFamily="18" charset="0"/>
              </a:rPr>
              <a:t>Briana Rosado</a:t>
            </a:r>
          </a:p>
          <a:p>
            <a:pPr marL="0" marR="0" lvl="0" indent="0" algn="ctr" defTabSz="3160166" rtl="0" eaLnBrk="1" fontAlgn="auto" latinLnBrk="0" hangingPunct="1">
              <a:lnSpc>
                <a:spcPct val="100000"/>
              </a:lnSpc>
              <a:spcBef>
                <a:spcPts val="0"/>
              </a:spcBef>
              <a:spcAft>
                <a:spcPts val="0"/>
              </a:spcAft>
              <a:buClrTx/>
              <a:buSzTx/>
              <a:buFontTx/>
              <a:buNone/>
              <a:tabLst/>
              <a:defRPr/>
            </a:pPr>
            <a:r>
              <a:rPr kumimoji="0" lang="en-US" sz="5400" b="0" i="0" u="none" strike="noStrike" kern="1200" cap="none" spc="0" normalizeH="0" baseline="0" noProof="0">
                <a:ln>
                  <a:noFill/>
                </a:ln>
                <a:effectLst/>
                <a:uLnTx/>
                <a:uFillTx/>
                <a:latin typeface="Times New Roman" panose="02020603050405020304" pitchFamily="18" charset="0"/>
                <a:cs typeface="Times New Roman" panose="02020603050405020304" pitchFamily="18" charset="0"/>
              </a:rPr>
              <a:t>Mentored by Mr. Jarick Cammarato</a:t>
            </a:r>
          </a:p>
        </p:txBody>
      </p:sp>
      <p:sp>
        <p:nvSpPr>
          <p:cNvPr id="21" name="TextBox 20">
            <a:extLst>
              <a:ext uri="{FF2B5EF4-FFF2-40B4-BE49-F238E27FC236}">
                <a16:creationId xmlns:a16="http://schemas.microsoft.com/office/drawing/2014/main" id="{2A7B3912-320E-3AAC-E134-5AB8090AE415}"/>
              </a:ext>
            </a:extLst>
          </p:cNvPr>
          <p:cNvSpPr txBox="1"/>
          <p:nvPr/>
        </p:nvSpPr>
        <p:spPr>
          <a:xfrm>
            <a:off x="26060400" y="10560424"/>
            <a:ext cx="11887200" cy="10069828"/>
          </a:xfrm>
          <a:prstGeom prst="rect">
            <a:avLst/>
          </a:prstGeom>
          <a:solidFill>
            <a:schemeClr val="bg1"/>
          </a:solidFill>
          <a:ln w="9525">
            <a:noFill/>
            <a:miter lim="800000"/>
          </a:ln>
          <a:effectLst>
            <a:softEdge rad="0"/>
          </a:effectLst>
        </p:spPr>
        <p:txBody>
          <a:bodyPr wrap="square" lIns="137160" tIns="137160" rIns="137160" bIns="137160" rtlCol="0" anchor="t">
            <a:noAutofit/>
          </a:bodyPr>
          <a:lstStyle/>
          <a:p>
            <a:pPr indent="457200" defTabSz="457200">
              <a:defRPr/>
            </a:pPr>
            <a:r>
              <a:rPr lang="en-US" sz="3200" dirty="0">
                <a:solidFill>
                  <a:prstClr val="black"/>
                </a:solidFill>
                <a:latin typeface="Times New Roman" panose="02020603050405020304" pitchFamily="18" charset="0"/>
                <a:cs typeface="Times New Roman" panose="02020603050405020304" pitchFamily="18" charset="0"/>
              </a:rPr>
              <a:t>According to Bunker (2024), an NPS score of 8 or higher represents if a user is truly satisfied with the product whereas a 7 or lower indicates there is still some customer dissatisfaction. Based on the average NPS from each group of volunteers (Graphs 1 and 2), the interface is not likely to be promoted or provide a unique customer experience. Much of the feedback regarding the animations proposed difficulties understanding the clunkiness of the avatar’s movements. Additionally, the avatar design was not perceived as visually appealing and thus often left users feeling unsettled or distracted. JASigning also does not provide much support for facial expressions/non-manual gestures like raised eyebrows and head tilts. As a result, many of the signs were not fully accurate as compared to a human translator. Another limiting factor of the methods of this project was that HamNoSys can become lengthy when transcribing sentences, thus making it inconvenient for longer phrases.</a:t>
            </a:r>
          </a:p>
          <a:p>
            <a:pPr indent="457200" defTabSz="457200">
              <a:defRPr/>
            </a:pPr>
            <a:r>
              <a:rPr lang="en-US" sz="3200" dirty="0">
                <a:solidFill>
                  <a:prstClr val="black"/>
                </a:solidFill>
                <a:latin typeface="Times New Roman" panose="02020603050405020304" pitchFamily="18" charset="0"/>
                <a:cs typeface="Times New Roman" panose="02020603050405020304" pitchFamily="18" charset="0"/>
              </a:rPr>
              <a:t>If these issues were resolved, the UI could be expanded to include more than the eight phrases currently translated. Furthermore, instead of using JASigning, an alternate animation software should be implemented so the avatar looks more natural and allows for more customizability regarding facial expressions and movements.</a:t>
            </a:r>
            <a:endParaRPr lang="en-US" sz="3200" b="0" i="0" u="none" strike="noStrike" kern="1200" cap="none" spc="0" normalizeH="0" baseline="0" noProof="0" dirty="0">
              <a:ln>
                <a:noFill/>
              </a:ln>
              <a:solidFill>
                <a:prstClr val="black"/>
              </a:solidFill>
              <a:effectLst/>
              <a:uLnTx/>
              <a:uFillTx/>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762E27D4-ADE1-063C-E174-B8213A95F7A0}"/>
              </a:ext>
            </a:extLst>
          </p:cNvPr>
          <p:cNvSpPr txBox="1"/>
          <p:nvPr/>
        </p:nvSpPr>
        <p:spPr>
          <a:xfrm>
            <a:off x="26060400" y="21544652"/>
            <a:ext cx="11887200" cy="5430150"/>
          </a:xfrm>
          <a:prstGeom prst="rect">
            <a:avLst/>
          </a:prstGeom>
          <a:solidFill>
            <a:schemeClr val="bg1"/>
          </a:solidFill>
          <a:ln w="9525">
            <a:noFill/>
            <a:miter lim="800000"/>
          </a:ln>
          <a:effectLst>
            <a:softEdge rad="0"/>
          </a:effectLst>
        </p:spPr>
        <p:txBody>
          <a:bodyPr wrap="square" lIns="137160" tIns="137160" rIns="137160" bIns="137160" rtlCol="0">
            <a:noAutofit/>
          </a:bodyPr>
          <a:lstStyle/>
          <a:p>
            <a:pPr marL="457200" marR="0" indent="-457200">
              <a:spcBef>
                <a:spcPts val="0"/>
              </a:spcBef>
              <a:spcAft>
                <a:spcPts val="0"/>
              </a:spcAft>
            </a:pPr>
            <a:r>
              <a:rPr lang="en-US" sz="2710" dirty="0">
                <a:effectLst/>
                <a:latin typeface="Times New Roman" panose="02020603050405020304" pitchFamily="18" charset="0"/>
                <a:cs typeface="Times New Roman" panose="02020603050405020304" pitchFamily="18" charset="0"/>
              </a:rPr>
              <a:t>Bunker, A. (2024). </a:t>
            </a:r>
            <a:r>
              <a:rPr lang="en-US" sz="2710" i="1" dirty="0">
                <a:effectLst/>
                <a:latin typeface="Times New Roman" panose="02020603050405020304" pitchFamily="18" charset="0"/>
                <a:cs typeface="Times New Roman" panose="02020603050405020304" pitchFamily="18" charset="0"/>
              </a:rPr>
              <a:t>What is NPS? The ultimate guide to boosting your Net Promoter Score</a:t>
            </a:r>
            <a:r>
              <a:rPr lang="en-US" sz="2710" dirty="0">
                <a:effectLst/>
                <a:latin typeface="Times New Roman" panose="02020603050405020304" pitchFamily="18" charset="0"/>
                <a:cs typeface="Times New Roman" panose="02020603050405020304" pitchFamily="18" charset="0"/>
              </a:rPr>
              <a:t>.</a:t>
            </a:r>
            <a:r>
              <a:rPr lang="en-US" sz="2710" i="1" dirty="0">
                <a:effectLst/>
                <a:latin typeface="Times New Roman" panose="02020603050405020304" pitchFamily="18" charset="0"/>
                <a:cs typeface="Times New Roman" panose="02020603050405020304" pitchFamily="18" charset="0"/>
              </a:rPr>
              <a:t> </a:t>
            </a:r>
            <a:r>
              <a:rPr lang="en-US" sz="2710" dirty="0">
                <a:effectLst/>
                <a:latin typeface="Times New Roman" panose="02020603050405020304" pitchFamily="18" charset="0"/>
                <a:cs typeface="Times New Roman" panose="02020603050405020304" pitchFamily="18" charset="0"/>
              </a:rPr>
              <a:t>Qualtrics. </a:t>
            </a:r>
          </a:p>
          <a:p>
            <a:pPr marL="457200" marR="0" indent="-457200">
              <a:spcBef>
                <a:spcPts val="0"/>
              </a:spcBef>
              <a:spcAft>
                <a:spcPts val="0"/>
              </a:spcAft>
            </a:pPr>
            <a:r>
              <a:rPr lang="en-US" sz="2710" dirty="0">
                <a:latin typeface="Times New Roman" panose="02020603050405020304" pitchFamily="18" charset="0"/>
                <a:cs typeface="Times New Roman" panose="02020603050405020304" pitchFamily="18" charset="0"/>
              </a:rPr>
              <a:t>	</a:t>
            </a:r>
            <a:r>
              <a:rPr lang="en-US" sz="2710" dirty="0">
                <a:effectLst/>
                <a:latin typeface="Times New Roman" panose="02020603050405020304" pitchFamily="18" charset="0"/>
                <a:cs typeface="Times New Roman" panose="02020603050405020304" pitchFamily="18" charset="0"/>
              </a:rPr>
              <a:t>https:/www.qualtrics.com/experience-management/customer/net-promoter-score/</a:t>
            </a:r>
          </a:p>
          <a:p>
            <a:pPr marL="457200" marR="0" indent="-457200">
              <a:spcBef>
                <a:spcPts val="0"/>
              </a:spcBef>
              <a:spcAft>
                <a:spcPts val="0"/>
              </a:spcAft>
            </a:pPr>
            <a:r>
              <a:rPr lang="en-US" sz="2710" dirty="0">
                <a:effectLst/>
                <a:latin typeface="Times New Roman" panose="02020603050405020304" pitchFamily="18" charset="0"/>
                <a:cs typeface="Times New Roman" panose="02020603050405020304" pitchFamily="18" charset="0"/>
              </a:rPr>
              <a:t>Ebling, S., &amp; Glauert, J. (2016). Building a Swiss German sign language avatar with JASigning and evaluating it among the deaf community. </a:t>
            </a:r>
            <a:r>
              <a:rPr lang="en-US" sz="2710" i="1" dirty="0">
                <a:effectLst/>
                <a:latin typeface="Times New Roman" panose="02020603050405020304" pitchFamily="18" charset="0"/>
                <a:cs typeface="Times New Roman" panose="02020603050405020304" pitchFamily="18" charset="0"/>
              </a:rPr>
              <a:t>Universal Access in the Information Society</a:t>
            </a:r>
            <a:r>
              <a:rPr lang="en-US" sz="2710">
                <a:effectLst/>
                <a:latin typeface="Times New Roman" panose="02020603050405020304" pitchFamily="18" charset="0"/>
                <a:cs typeface="Times New Roman" panose="02020603050405020304" pitchFamily="18" charset="0"/>
              </a:rPr>
              <a:t>, </a:t>
            </a:r>
            <a:r>
              <a:rPr lang="en-US" sz="2710" i="1">
                <a:effectLst/>
                <a:latin typeface="Times New Roman" panose="02020603050405020304" pitchFamily="18" charset="0"/>
                <a:cs typeface="Times New Roman" panose="02020603050405020304" pitchFamily="18" charset="0"/>
              </a:rPr>
              <a:t>15</a:t>
            </a:r>
            <a:r>
              <a:rPr lang="en-US" sz="2710">
                <a:effectLst/>
                <a:latin typeface="Times New Roman" panose="02020603050405020304" pitchFamily="18" charset="0"/>
                <a:cs typeface="Times New Roman" panose="02020603050405020304" pitchFamily="18" charset="0"/>
              </a:rPr>
              <a:t>(4), </a:t>
            </a:r>
            <a:r>
              <a:rPr lang="en-US" sz="2710" dirty="0">
                <a:effectLst/>
                <a:latin typeface="Times New Roman" panose="02020603050405020304" pitchFamily="18" charset="0"/>
                <a:cs typeface="Times New Roman" panose="02020603050405020304" pitchFamily="18" charset="0"/>
              </a:rPr>
              <a:t>577–587. https://doi.org/10.1007/s10209-015-0408-1</a:t>
            </a:r>
          </a:p>
          <a:p>
            <a:pPr marL="457200" marR="0" indent="-457200">
              <a:spcBef>
                <a:spcPts val="0"/>
              </a:spcBef>
              <a:spcAft>
                <a:spcPts val="0"/>
              </a:spcAft>
            </a:pPr>
            <a:r>
              <a:rPr lang="en-US" sz="2710" dirty="0">
                <a:effectLst/>
                <a:latin typeface="Times New Roman" panose="02020603050405020304" pitchFamily="18" charset="0"/>
                <a:cs typeface="Times New Roman" panose="02020603050405020304" pitchFamily="18" charset="0"/>
              </a:rPr>
              <a:t>Hanke, T. (2021). </a:t>
            </a:r>
            <a:r>
              <a:rPr lang="en-US" sz="2710" i="1" dirty="0">
                <a:effectLst/>
                <a:latin typeface="Times New Roman" panose="02020603050405020304" pitchFamily="18" charset="0"/>
                <a:cs typeface="Times New Roman" panose="02020603050405020304" pitchFamily="18" charset="0"/>
              </a:rPr>
              <a:t>HamNoSys </a:t>
            </a:r>
            <a:r>
              <a:rPr lang="en-US" sz="2710" dirty="0">
                <a:effectLst/>
                <a:latin typeface="Times New Roman" panose="02020603050405020304" pitchFamily="18" charset="0"/>
                <a:cs typeface="Times New Roman" panose="02020603050405020304" pitchFamily="18" charset="0"/>
              </a:rPr>
              <a:t>(Version 4.1.7) [Computer software]. Universität Hamburg</a:t>
            </a:r>
            <a:r>
              <a:rPr lang="en-US" sz="2710" dirty="0">
                <a:latin typeface="Times New Roman" panose="02020603050405020304" pitchFamily="18" charset="0"/>
                <a:cs typeface="Times New Roman" panose="02020603050405020304" pitchFamily="18" charset="0"/>
              </a:rPr>
              <a:t>. </a:t>
            </a:r>
            <a:r>
              <a:rPr lang="en-US" sz="2710" dirty="0">
                <a:effectLst/>
                <a:latin typeface="Times New Roman" panose="02020603050405020304" pitchFamily="18" charset="0"/>
                <a:cs typeface="Times New Roman" panose="02020603050405020304" pitchFamily="18" charset="0"/>
              </a:rPr>
              <a:t>http://doi.org/10.25592/uhhfdm.9725</a:t>
            </a:r>
          </a:p>
          <a:p>
            <a:pPr marL="457200" marR="0" indent="-457200">
              <a:spcBef>
                <a:spcPts val="0"/>
              </a:spcBef>
              <a:spcAft>
                <a:spcPts val="0"/>
              </a:spcAft>
            </a:pPr>
            <a:r>
              <a:rPr lang="en-US" sz="2710" dirty="0">
                <a:latin typeface="Times New Roman" panose="02020603050405020304" pitchFamily="18" charset="0"/>
                <a:cs typeface="Times New Roman" panose="02020603050405020304" pitchFamily="18" charset="0"/>
              </a:rPr>
              <a:t>Neves, C. (2021). </a:t>
            </a:r>
            <a:r>
              <a:rPr lang="en-US" sz="2710" i="1" dirty="0">
                <a:latin typeface="Times New Roman" panose="02020603050405020304" pitchFamily="18" charset="0"/>
                <a:cs typeface="Times New Roman" panose="02020603050405020304" pitchFamily="18" charset="0"/>
              </a:rPr>
              <a:t>HamNoSys2SiGML </a:t>
            </a:r>
            <a:r>
              <a:rPr lang="en-US" sz="2710" dirty="0">
                <a:latin typeface="Times New Roman" panose="02020603050405020304" pitchFamily="18" charset="0"/>
                <a:cs typeface="Times New Roman" panose="02020603050405020304" pitchFamily="18" charset="0"/>
              </a:rPr>
              <a:t>(Mar 28 version) [Computer software]. GitHub. https://github.com/carolNeves/HamNoSys2SiGML</a:t>
            </a:r>
          </a:p>
          <a:p>
            <a:pPr marL="457200" marR="0" indent="-457200">
              <a:spcBef>
                <a:spcPts val="0"/>
              </a:spcBef>
              <a:spcAft>
                <a:spcPts val="0"/>
              </a:spcAft>
            </a:pPr>
            <a:r>
              <a:rPr lang="en-US" sz="2710" dirty="0">
                <a:effectLst/>
                <a:latin typeface="Times New Roman" panose="02020603050405020304" pitchFamily="18" charset="0"/>
                <a:cs typeface="Times New Roman" panose="02020603050405020304" pitchFamily="18" charset="0"/>
              </a:rPr>
              <a:t>Virtual Humans Group. (2021, January 18). </a:t>
            </a:r>
            <a:r>
              <a:rPr lang="en-US" sz="2710" i="1" dirty="0">
                <a:latin typeface="Times New Roman" panose="02020603050405020304" pitchFamily="18" charset="0"/>
                <a:cs typeface="Times New Roman" panose="02020603050405020304" pitchFamily="18" charset="0"/>
              </a:rPr>
              <a:t>JASigning</a:t>
            </a:r>
            <a:r>
              <a:rPr lang="en-US" sz="2710" dirty="0">
                <a:latin typeface="Times New Roman" panose="02020603050405020304" pitchFamily="18" charset="0"/>
                <a:cs typeface="Times New Roman" panose="02020603050405020304" pitchFamily="18" charset="0"/>
              </a:rPr>
              <a:t>. </a:t>
            </a:r>
          </a:p>
          <a:p>
            <a:pPr marL="457200" marR="0" indent="-457200">
              <a:spcBef>
                <a:spcPts val="0"/>
              </a:spcBef>
              <a:spcAft>
                <a:spcPts val="0"/>
              </a:spcAft>
            </a:pPr>
            <a:r>
              <a:rPr lang="en-US" sz="2710" dirty="0">
                <a:latin typeface="Times New Roman" panose="02020603050405020304" pitchFamily="18" charset="0"/>
                <a:cs typeface="Times New Roman" panose="02020603050405020304" pitchFamily="18" charset="0"/>
              </a:rPr>
              <a:t>	https://vh.cmp.uea.ac.uk/index.php/JASigning </a:t>
            </a:r>
            <a:endParaRPr lang="en-US" sz="2710" dirty="0">
              <a:effectLst/>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2095053C-EE03-DA12-709E-E05D028913DD}"/>
              </a:ext>
            </a:extLst>
          </p:cNvPr>
          <p:cNvSpPr txBox="1"/>
          <p:nvPr/>
        </p:nvSpPr>
        <p:spPr>
          <a:xfrm>
            <a:off x="457200" y="19367500"/>
            <a:ext cx="11887200" cy="914400"/>
          </a:xfrm>
          <a:prstGeom prst="rect">
            <a:avLst/>
          </a:prstGeom>
          <a:solidFill>
            <a:srgbClr val="CED3E4"/>
          </a:solidFill>
          <a:ln w="9525">
            <a:noFill/>
            <a:miter lim="800000"/>
          </a:ln>
          <a:effectLst>
            <a:softEdge rad="0"/>
          </a:effectLst>
        </p:spPr>
        <p:txBody>
          <a:bodyPr wrap="square" lIns="137160" tIns="137160" rIns="137160" bIns="137160" rtlCol="0" anchor="ctr">
            <a:noAutofit/>
          </a:bodyPr>
          <a:lstStyle/>
          <a:p>
            <a:pPr marL="0" marR="0" lvl="0" indent="0" algn="ctr" defTabSz="3160166" rtl="0" eaLnBrk="1" fontAlgn="auto" latinLnBrk="0" hangingPunct="1">
              <a:lnSpc>
                <a:spcPct val="100000"/>
              </a:lnSpc>
              <a:spcBef>
                <a:spcPts val="0"/>
              </a:spcBef>
              <a:spcAft>
                <a:spcPts val="0"/>
              </a:spcAft>
              <a:buClrTx/>
              <a:buSzTx/>
              <a:buFontTx/>
              <a:buNone/>
              <a:tabLst/>
              <a:defRPr/>
            </a:pPr>
            <a:r>
              <a:rPr kumimoji="0" lang="en-US" sz="4700" b="0" i="0" u="none" strike="noStrike" kern="1200" cap="none" spc="0" normalizeH="0" baseline="0" noProof="0">
                <a:ln>
                  <a:noFill/>
                </a:ln>
                <a:effectLst/>
                <a:uLnTx/>
                <a:uFillTx/>
                <a:latin typeface="Times New Roman" panose="02020603050405020304" pitchFamily="18" charset="0"/>
                <a:ea typeface="+mn-ea"/>
                <a:cs typeface="Times New Roman" panose="02020603050405020304" pitchFamily="18" charset="0"/>
              </a:rPr>
              <a:t>Materials and Methods</a:t>
            </a:r>
          </a:p>
        </p:txBody>
      </p:sp>
      <p:sp>
        <p:nvSpPr>
          <p:cNvPr id="52" name="TextBox 51">
            <a:extLst>
              <a:ext uri="{FF2B5EF4-FFF2-40B4-BE49-F238E27FC236}">
                <a16:creationId xmlns:a16="http://schemas.microsoft.com/office/drawing/2014/main" id="{868BE421-C05F-BBEE-4D63-04FB86A82CF5}"/>
              </a:ext>
            </a:extLst>
          </p:cNvPr>
          <p:cNvSpPr txBox="1"/>
          <p:nvPr/>
        </p:nvSpPr>
        <p:spPr>
          <a:xfrm>
            <a:off x="457200" y="20281900"/>
            <a:ext cx="11887200" cy="6692899"/>
          </a:xfrm>
          <a:prstGeom prst="rect">
            <a:avLst/>
          </a:prstGeom>
          <a:solidFill>
            <a:schemeClr val="bg1"/>
          </a:solidFill>
          <a:ln w="9525">
            <a:noFill/>
            <a:miter lim="800000"/>
          </a:ln>
          <a:effectLst>
            <a:softEdge rad="0"/>
          </a:effectLst>
        </p:spPr>
        <p:txBody>
          <a:bodyPr wrap="square" lIns="137160" tIns="137160" rIns="137160" bIns="137160" rtlCol="0">
            <a:noAutofit/>
          </a:bodyPr>
          <a:lstStyle/>
          <a:p>
            <a:pPr indent="457200"/>
            <a:r>
              <a:rPr lang="en-US" sz="3200" dirty="0">
                <a:latin typeface="Times New Roman" panose="02020603050405020304" pitchFamily="18" charset="0"/>
                <a:cs typeface="Times New Roman" panose="02020603050405020304" pitchFamily="18" charset="0"/>
              </a:rPr>
              <a:t>To help with the translation process of spoken language to sign, Hamburg Notation System (HamNoSys) and Signing Gestural Markup Language (SiGML) were utilized. HamNoSys is a symbol-based method to write down signs (Figure 1). SiGML is the Extensible Markup Language (XML) format of HamNoSys. A set of English phrases commonly used in retail settings were selected to be translated into ASL. Videos of the translations were sourced through online databases and transcribed into HamNoSys using the HamNoSys Palette, a software application designed by Thomas Hanke (2021) that allows users to enter HamNoSys onto a computer.</a:t>
            </a:r>
          </a:p>
          <a:p>
            <a:pPr indent="457200"/>
            <a:endParaRPr lang="en-US" sz="3200" dirty="0">
              <a:latin typeface="Times New Roman" panose="02020603050405020304" pitchFamily="18" charset="0"/>
              <a:cs typeface="Times New Roman" panose="02020603050405020304" pitchFamily="18" charset="0"/>
            </a:endParaRPr>
          </a:p>
        </p:txBody>
      </p:sp>
      <p:sp>
        <p:nvSpPr>
          <p:cNvPr id="34" name="TextBox 33">
            <a:extLst>
              <a:ext uri="{FF2B5EF4-FFF2-40B4-BE49-F238E27FC236}">
                <a16:creationId xmlns:a16="http://schemas.microsoft.com/office/drawing/2014/main" id="{5E1DA7C3-FF10-B419-4B19-5FA1CAFB1DD6}"/>
              </a:ext>
            </a:extLst>
          </p:cNvPr>
          <p:cNvSpPr txBox="1"/>
          <p:nvPr/>
        </p:nvSpPr>
        <p:spPr>
          <a:xfrm>
            <a:off x="12801600" y="5486401"/>
            <a:ext cx="12801600" cy="10960273"/>
          </a:xfrm>
          <a:prstGeom prst="rect">
            <a:avLst/>
          </a:prstGeom>
          <a:solidFill>
            <a:schemeClr val="bg1"/>
          </a:solidFill>
          <a:ln w="9525">
            <a:noFill/>
            <a:miter lim="800000"/>
          </a:ln>
          <a:effectLst>
            <a:softEdge rad="0"/>
          </a:effectLst>
        </p:spPr>
        <p:txBody>
          <a:bodyPr wrap="square" lIns="137160" tIns="137160" rIns="137160" bIns="137160" rtlCol="0">
            <a:noAutofit/>
          </a:bodyPr>
          <a:lstStyle/>
          <a:p>
            <a:pPr indent="457200" defTabSz="457200">
              <a:defRPr/>
            </a:pPr>
            <a:endParaRPr kumimoji="0" lang="en-US" sz="32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a:p>
            <a:pPr indent="457200" defTabSz="457200">
              <a:defRPr/>
            </a:pPr>
            <a:endParaRPr lang="en-US" sz="3200" kern="0" dirty="0">
              <a:solidFill>
                <a:srgbClr val="000000"/>
              </a:solidFill>
              <a:latin typeface="Times New Roman" panose="02020603050405020304" pitchFamily="18" charset="0"/>
              <a:cs typeface="Times New Roman" panose="02020603050405020304" pitchFamily="18" charset="0"/>
            </a:endParaRPr>
          </a:p>
          <a:p>
            <a:pPr indent="457200" defTabSz="457200">
              <a:defRPr/>
            </a:pPr>
            <a:endParaRPr kumimoji="0" lang="en-US" sz="32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a:p>
            <a:pPr indent="457200" defTabSz="457200">
              <a:defRPr/>
            </a:pPr>
            <a:endParaRPr lang="en-US" sz="3200" kern="0" dirty="0">
              <a:solidFill>
                <a:srgbClr val="000000"/>
              </a:solidFill>
              <a:latin typeface="Times New Roman" panose="02020603050405020304" pitchFamily="18" charset="0"/>
              <a:cs typeface="Times New Roman" panose="02020603050405020304" pitchFamily="18" charset="0"/>
            </a:endParaRPr>
          </a:p>
          <a:p>
            <a:pPr indent="457200" defTabSz="457200">
              <a:defRPr/>
            </a:pPr>
            <a:endParaRPr kumimoji="0" lang="en-US" sz="32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a:p>
            <a:pPr indent="457200" defTabSz="457200">
              <a:defRPr/>
            </a:pPr>
            <a:endParaRPr kumimoji="0" lang="en-US" sz="32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a:p>
            <a:pPr indent="457200" defTabSz="457200">
              <a:defRPr/>
            </a:pPr>
            <a:endParaRPr lang="en-US" sz="3200" kern="0" dirty="0">
              <a:solidFill>
                <a:srgbClr val="000000"/>
              </a:solidFill>
              <a:latin typeface="Times New Roman" panose="02020603050405020304" pitchFamily="18" charset="0"/>
              <a:cs typeface="Times New Roman" panose="02020603050405020304" pitchFamily="18" charset="0"/>
            </a:endParaRPr>
          </a:p>
          <a:p>
            <a:pPr indent="457200" defTabSz="457200">
              <a:defRPr/>
            </a:pPr>
            <a:endParaRPr lang="en-US" sz="3200" kern="0" dirty="0">
              <a:solidFill>
                <a:srgbClr val="000000"/>
              </a:solidFill>
              <a:latin typeface="Times New Roman" panose="02020603050405020304" pitchFamily="18" charset="0"/>
              <a:cs typeface="Times New Roman" panose="02020603050405020304" pitchFamily="18" charset="0"/>
            </a:endParaRPr>
          </a:p>
          <a:p>
            <a:pPr indent="457200" defTabSz="457200">
              <a:defRPr/>
            </a:pPr>
            <a:endParaRPr lang="en-US" sz="3200" kern="0" dirty="0">
              <a:solidFill>
                <a:srgbClr val="000000"/>
              </a:solidFill>
              <a:latin typeface="Times New Roman" panose="02020603050405020304" pitchFamily="18" charset="0"/>
              <a:cs typeface="Times New Roman" panose="02020603050405020304" pitchFamily="18" charset="0"/>
            </a:endParaRPr>
          </a:p>
          <a:p>
            <a:pPr indent="457200" defTabSz="457200">
              <a:defRPr/>
            </a:pPr>
            <a:endParaRPr kumimoji="0" lang="en-US" sz="32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a:p>
            <a:pPr indent="457200" defTabSz="457200">
              <a:defRPr/>
            </a:pPr>
            <a:r>
              <a:rPr lang="en-US" sz="3200" kern="0" dirty="0">
                <a:solidFill>
                  <a:srgbClr val="000000"/>
                </a:solidFill>
                <a:latin typeface="Times New Roman" panose="02020603050405020304" pitchFamily="18" charset="0"/>
                <a:cs typeface="Times New Roman" panose="02020603050405020304" pitchFamily="18" charset="0"/>
              </a:rPr>
              <a:t>Once the HamNoSys Unicode was obtained,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it was entered into HamNoSys2SiGML.py, a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python application created by Carolina Neves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(2021) that generates the corresponding SiGML.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The SiGML (Figure 2) was copied into the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JASigning software (Figure 3) to generate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videos for each of the phrases. The final user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interface (UI) was coded in Visual Studio Code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using HTML and CSS to format the page as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well as JavaScript for back-end development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(Figure 4). The UI was designed to have an </a:t>
            </a:r>
          </a:p>
          <a:p>
            <a:pPr defTabSz="457200">
              <a:defRPr/>
            </a:pPr>
            <a:r>
              <a:rPr lang="en-US" sz="3200" kern="0" dirty="0">
                <a:solidFill>
                  <a:srgbClr val="000000"/>
                </a:solidFill>
                <a:latin typeface="Times New Roman" panose="02020603050405020304" pitchFamily="18" charset="0"/>
                <a:cs typeface="Times New Roman" panose="02020603050405020304" pitchFamily="18" charset="0"/>
              </a:rPr>
              <a:t>adaptable layout which worked on different screen sizes and devices.</a:t>
            </a:r>
            <a:endParaRPr kumimoji="0" lang="en-US" sz="3200" b="0" i="0" u="none" strike="noStrike" kern="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endParaRPr>
          </a:p>
        </p:txBody>
      </p:sp>
      <p:pic>
        <p:nvPicPr>
          <p:cNvPr id="1039" name="Picture 15" descr="To Do">
            <a:extLst>
              <a:ext uri="{FF2B5EF4-FFF2-40B4-BE49-F238E27FC236}">
                <a16:creationId xmlns:a16="http://schemas.microsoft.com/office/drawing/2014/main" id="{3D166DB3-C40B-38F4-C037-AB565B339E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0" cy="0"/>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A8BA5069-BB63-206F-1BBF-769DEC210AE7}"/>
              </a:ext>
            </a:extLst>
          </p:cNvPr>
          <p:cNvSpPr txBox="1"/>
          <p:nvPr/>
        </p:nvSpPr>
        <p:spPr>
          <a:xfrm>
            <a:off x="457200" y="5486400"/>
            <a:ext cx="11887200" cy="13881100"/>
          </a:xfrm>
          <a:prstGeom prst="rect">
            <a:avLst/>
          </a:prstGeom>
          <a:solidFill>
            <a:schemeClr val="bg1"/>
          </a:solidFill>
          <a:ln w="9525">
            <a:noFill/>
            <a:miter lim="800000"/>
          </a:ln>
          <a:effectLst>
            <a:softEdge rad="0"/>
          </a:effectLst>
        </p:spPr>
        <p:txBody>
          <a:bodyPr wrap="square" lIns="137160" tIns="137160" rIns="137160" bIns="137160" rtlCol="0" anchor="t">
            <a:noAutofit/>
          </a:bodyPr>
          <a:lstStyle/>
          <a:p>
            <a:pPr indent="457200"/>
            <a:r>
              <a:rPr lang="en-US" sz="3200" dirty="0">
                <a:latin typeface="Times New Roman" panose="02020603050405020304" pitchFamily="18" charset="0"/>
                <a:cs typeface="Times New Roman" panose="02020603050405020304" pitchFamily="18" charset="0"/>
              </a:rPr>
              <a:t>Despite the prominence of American Sign Language (ASL) in America, many services are inaccessible to those who are deaf or hard of hearing. In retail settings especially, translation services are not readily available to or are inconvenient for the customer or the employee.</a:t>
            </a:r>
          </a:p>
          <a:p>
            <a:pPr indent="457200"/>
            <a:r>
              <a:rPr lang="en-US" sz="3200" dirty="0">
                <a:latin typeface="Times New Roman" panose="02020603050405020304" pitchFamily="18" charset="0"/>
                <a:cs typeface="Times New Roman" panose="02020603050405020304" pitchFamily="18" charset="0"/>
              </a:rPr>
              <a:t>Current methods that companies use to communicate with deaf customers include writing utensils, a live translator, closed captioning devices, or having the customer rely on lip-reading. However, these methods come with drawbacks: using writing utensils can interrupt the flow of the conversation and drags out the interaction; a live translator can be expensive and may not always be available; closed captioning equipment can also be expensive as well as inaccurate at times; and not all customers who are deaf or hard-of-hearing are fluent in lip-reading.</a:t>
            </a:r>
          </a:p>
          <a:p>
            <a:pPr indent="457200"/>
            <a:r>
              <a:rPr lang="en-US" sz="3200" dirty="0">
                <a:latin typeface="Times New Roman" panose="02020603050405020304" pitchFamily="18" charset="0"/>
                <a:cs typeface="Times New Roman" panose="02020603050405020304" pitchFamily="18" charset="0"/>
              </a:rPr>
              <a:t>Researchers in Germany found a similar problem where many train station announcements were conveyed verbally, leaving deaf commuters unaware of delays or station changes. To solve this, researchers attempted to make a visual aid that displayed German train announcements in sign language. They generated animations of an avatar signing the information using JASigning, a sign language animation software produced by the Virtual Humans Group at the University of East Anglia (2021). They tested their animations on a focus group comprised of seven deaf signers who provided suggestions, such as changes to the hand shape and the direction of the avatar’s gaze (Ebling &amp; Glauert, 2016). A similar method could be applied to a retail setting to improve the experience for those who communicate in ASL. The goal of this project was to design an inexpensive translation interface that could be used in retail settings to improve the customer and employee experience.</a:t>
            </a:r>
            <a:endParaRPr lang="en-US" sz="3200" dirty="0">
              <a:effectLst/>
              <a:latin typeface="Times New Roman" panose="02020603050405020304" pitchFamily="18" charset="0"/>
              <a:cs typeface="Times New Roman" panose="02020603050405020304" pitchFamily="18" charset="0"/>
            </a:endParaRPr>
          </a:p>
        </p:txBody>
      </p:sp>
      <p:sp>
        <p:nvSpPr>
          <p:cNvPr id="103" name="TextBox 102">
            <a:extLst>
              <a:ext uri="{FF2B5EF4-FFF2-40B4-BE49-F238E27FC236}">
                <a16:creationId xmlns:a16="http://schemas.microsoft.com/office/drawing/2014/main" id="{7C5B1113-F04D-10DB-72A0-81385CBA1D53}"/>
              </a:ext>
            </a:extLst>
          </p:cNvPr>
          <p:cNvSpPr txBox="1"/>
          <p:nvPr/>
        </p:nvSpPr>
        <p:spPr>
          <a:xfrm>
            <a:off x="12801600" y="16446674"/>
            <a:ext cx="12801600" cy="914400"/>
          </a:xfrm>
          <a:prstGeom prst="rect">
            <a:avLst/>
          </a:prstGeom>
          <a:solidFill>
            <a:srgbClr val="CED3E4"/>
          </a:solidFill>
          <a:ln w="9525">
            <a:noFill/>
            <a:miter lim="800000"/>
          </a:ln>
          <a:effectLst>
            <a:softEdge rad="0"/>
          </a:effectLst>
        </p:spPr>
        <p:txBody>
          <a:bodyPr wrap="square" lIns="137160" tIns="137160" rIns="137160" bIns="137160" rtlCol="0" anchor="ctr">
            <a:noAutofit/>
          </a:bodyPr>
          <a:lstStyle/>
          <a:p>
            <a:pPr marL="0" marR="0" lvl="0" indent="0" algn="ctr" defTabSz="3160166" rtl="0" eaLnBrk="1" fontAlgn="auto" latinLnBrk="0" hangingPunct="1">
              <a:lnSpc>
                <a:spcPct val="100000"/>
              </a:lnSpc>
              <a:spcBef>
                <a:spcPts val="0"/>
              </a:spcBef>
              <a:spcAft>
                <a:spcPts val="0"/>
              </a:spcAft>
              <a:buClrTx/>
              <a:buSzTx/>
              <a:buFontTx/>
              <a:buNone/>
              <a:tabLst/>
              <a:defRPr/>
            </a:pPr>
            <a:r>
              <a:rPr kumimoji="0" lang="en-US" sz="4700" b="0" i="0" u="none" strike="noStrike" kern="1200" cap="none" spc="0" normalizeH="0" baseline="0" noProof="0">
                <a:ln>
                  <a:noFill/>
                </a:ln>
                <a:effectLst/>
                <a:uLnTx/>
                <a:uFillTx/>
                <a:latin typeface="Times New Roman" panose="02020603050405020304" pitchFamily="18" charset="0"/>
                <a:ea typeface="+mn-ea"/>
                <a:cs typeface="Times New Roman" panose="02020603050405020304" pitchFamily="18" charset="0"/>
              </a:rPr>
              <a:t>Results</a:t>
            </a:r>
          </a:p>
        </p:txBody>
      </p:sp>
      <p:sp>
        <p:nvSpPr>
          <p:cNvPr id="4" name="TextBox 3">
            <a:extLst>
              <a:ext uri="{FF2B5EF4-FFF2-40B4-BE49-F238E27FC236}">
                <a16:creationId xmlns:a16="http://schemas.microsoft.com/office/drawing/2014/main" id="{8193BAD3-0735-813D-6C55-CBE5BFE6A1BB}"/>
              </a:ext>
            </a:extLst>
          </p:cNvPr>
          <p:cNvSpPr txBox="1"/>
          <p:nvPr/>
        </p:nvSpPr>
        <p:spPr>
          <a:xfrm>
            <a:off x="16698500" y="6140708"/>
            <a:ext cx="2927325" cy="1292662"/>
          </a:xfrm>
          <a:prstGeom prst="rect">
            <a:avLst/>
          </a:prstGeom>
          <a:noFill/>
        </p:spPr>
        <p:txBody>
          <a:bodyPr wrap="square" rtlCol="0">
            <a:spAutoFit/>
          </a:bodyPr>
          <a:lstStyle/>
          <a:p>
            <a:r>
              <a:rPr lang="en-US" sz="2600" dirty="0">
                <a:latin typeface="Times New Roman" panose="02020603050405020304" pitchFamily="18" charset="0"/>
                <a:cs typeface="Times New Roman" panose="02020603050405020304" pitchFamily="18" charset="0"/>
              </a:rPr>
              <a:t>Figure 2 (left): The SiGML translation of “Thank you.”</a:t>
            </a:r>
          </a:p>
        </p:txBody>
      </p:sp>
      <p:sp>
        <p:nvSpPr>
          <p:cNvPr id="11" name="TextBox 10">
            <a:extLst>
              <a:ext uri="{FF2B5EF4-FFF2-40B4-BE49-F238E27FC236}">
                <a16:creationId xmlns:a16="http://schemas.microsoft.com/office/drawing/2014/main" id="{8B42B0DD-6845-55BC-DD6F-CF874F2B9D83}"/>
              </a:ext>
            </a:extLst>
          </p:cNvPr>
          <p:cNvSpPr txBox="1"/>
          <p:nvPr/>
        </p:nvSpPr>
        <p:spPr>
          <a:xfrm>
            <a:off x="730058" y="25452571"/>
            <a:ext cx="3581119" cy="1292662"/>
          </a:xfrm>
          <a:prstGeom prst="rect">
            <a:avLst/>
          </a:prstGeom>
          <a:noFill/>
        </p:spPr>
        <p:txBody>
          <a:bodyPr wrap="square" rtlCol="0">
            <a:spAutoFit/>
          </a:bodyPr>
          <a:lstStyle/>
          <a:p>
            <a:r>
              <a:rPr lang="en-US" sz="2600">
                <a:latin typeface="Times New Roman" panose="02020603050405020304" pitchFamily="18" charset="0"/>
                <a:cs typeface="Times New Roman" panose="02020603050405020304" pitchFamily="18" charset="0"/>
              </a:rPr>
              <a:t>Figure 1: The HamNoSys transcription for “Thank you.”</a:t>
            </a:r>
          </a:p>
        </p:txBody>
      </p:sp>
      <p:sp>
        <p:nvSpPr>
          <p:cNvPr id="13" name="TextBox 12">
            <a:extLst>
              <a:ext uri="{FF2B5EF4-FFF2-40B4-BE49-F238E27FC236}">
                <a16:creationId xmlns:a16="http://schemas.microsoft.com/office/drawing/2014/main" id="{7BC2259D-6734-7B3D-CBBF-376AC6259799}"/>
              </a:ext>
            </a:extLst>
          </p:cNvPr>
          <p:cNvSpPr txBox="1"/>
          <p:nvPr/>
        </p:nvSpPr>
        <p:spPr>
          <a:xfrm>
            <a:off x="16698500" y="8340231"/>
            <a:ext cx="3051802" cy="1692771"/>
          </a:xfrm>
          <a:prstGeom prst="rect">
            <a:avLst/>
          </a:prstGeom>
          <a:noFill/>
        </p:spPr>
        <p:txBody>
          <a:bodyPr wrap="square" rtlCol="0">
            <a:spAutoFit/>
          </a:bodyPr>
          <a:lstStyle/>
          <a:p>
            <a:r>
              <a:rPr lang="en-US" sz="2600">
                <a:latin typeface="Times New Roman" panose="02020603050405020304" pitchFamily="18" charset="0"/>
                <a:cs typeface="Times New Roman" panose="02020603050405020304" pitchFamily="18" charset="0"/>
              </a:rPr>
              <a:t>Figure 3 (right): The JASigning software generating the animation.</a:t>
            </a:r>
          </a:p>
        </p:txBody>
      </p:sp>
      <p:sp>
        <p:nvSpPr>
          <p:cNvPr id="14" name="TextBox 13">
            <a:extLst>
              <a:ext uri="{FF2B5EF4-FFF2-40B4-BE49-F238E27FC236}">
                <a16:creationId xmlns:a16="http://schemas.microsoft.com/office/drawing/2014/main" id="{0B67185E-E6AF-EF43-3856-3E783AA35EA3}"/>
              </a:ext>
            </a:extLst>
          </p:cNvPr>
          <p:cNvSpPr txBox="1"/>
          <p:nvPr/>
        </p:nvSpPr>
        <p:spPr>
          <a:xfrm>
            <a:off x="20415533" y="14938773"/>
            <a:ext cx="5187667" cy="892552"/>
          </a:xfrm>
          <a:prstGeom prst="rect">
            <a:avLst/>
          </a:prstGeom>
          <a:noFill/>
        </p:spPr>
        <p:txBody>
          <a:bodyPr wrap="square" rtlCol="0">
            <a:spAutoFit/>
          </a:bodyPr>
          <a:lstStyle/>
          <a:p>
            <a:r>
              <a:rPr lang="en-US" sz="2600">
                <a:latin typeface="Times New Roman" panose="02020603050405020304" pitchFamily="18" charset="0"/>
                <a:cs typeface="Times New Roman" panose="02020603050405020304" pitchFamily="18" charset="0"/>
              </a:rPr>
              <a:t>Figure 4 (above): The ASL animation interface includes eight phrases.</a:t>
            </a:r>
          </a:p>
        </p:txBody>
      </p:sp>
      <p:sp>
        <p:nvSpPr>
          <p:cNvPr id="6" name="TextBox 5">
            <a:extLst>
              <a:ext uri="{FF2B5EF4-FFF2-40B4-BE49-F238E27FC236}">
                <a16:creationId xmlns:a16="http://schemas.microsoft.com/office/drawing/2014/main" id="{AD37AD7F-499B-810B-CC70-6D04F0F48B9D}"/>
              </a:ext>
            </a:extLst>
          </p:cNvPr>
          <p:cNvSpPr txBox="1"/>
          <p:nvPr/>
        </p:nvSpPr>
        <p:spPr>
          <a:xfrm>
            <a:off x="12959736" y="25596063"/>
            <a:ext cx="7253740" cy="1292662"/>
          </a:xfrm>
          <a:prstGeom prst="rect">
            <a:avLst/>
          </a:prstGeom>
          <a:noFill/>
        </p:spPr>
        <p:txBody>
          <a:bodyPr wrap="square" rtlCol="0">
            <a:spAutoFit/>
          </a:bodyPr>
          <a:lstStyle/>
          <a:p>
            <a:pPr defTabSz="457200">
              <a:defRPr/>
            </a:pPr>
            <a:r>
              <a:rPr lang="en-US" sz="2600">
                <a:latin typeface="Times New Roman" panose="02020603050405020304" pitchFamily="18" charset="0"/>
                <a:cs typeface="Times New Roman" panose="02020603050405020304" pitchFamily="18" charset="0"/>
              </a:rPr>
              <a:t>Graph 1: The survey was completed by 11 volunteers who knew ASL. </a:t>
            </a:r>
            <a:r>
              <a:rPr lang="en-US" sz="2600">
                <a:solidFill>
                  <a:prstClr val="black"/>
                </a:solidFill>
                <a:latin typeface="Times New Roman" panose="02020603050405020304" pitchFamily="18" charset="0"/>
                <a:ea typeface="Calibri" panose="020F0502020204030204" pitchFamily="34" charset="0"/>
              </a:rPr>
              <a:t>The average NPS of the “customer” volunteers was 3.7.</a:t>
            </a:r>
            <a:endParaRPr lang="en-US" sz="260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7AEE7965-A702-A2F5-B68D-FFA518DA7552}"/>
              </a:ext>
            </a:extLst>
          </p:cNvPr>
          <p:cNvSpPr txBox="1"/>
          <p:nvPr/>
        </p:nvSpPr>
        <p:spPr>
          <a:xfrm>
            <a:off x="20371612" y="25596063"/>
            <a:ext cx="5098876" cy="1292662"/>
          </a:xfrm>
          <a:prstGeom prst="rect">
            <a:avLst/>
          </a:prstGeom>
          <a:noFill/>
        </p:spPr>
        <p:txBody>
          <a:bodyPr wrap="square" rtlCol="0">
            <a:spAutoFit/>
          </a:bodyPr>
          <a:lstStyle/>
          <a:p>
            <a:r>
              <a:rPr lang="en-US" sz="2600">
                <a:latin typeface="Times New Roman" panose="02020603050405020304" pitchFamily="18" charset="0"/>
                <a:cs typeface="Times New Roman" panose="02020603050405020304" pitchFamily="18" charset="0"/>
              </a:rPr>
              <a:t>Graph 2: A total of eight volunteers were surveyed. The average NPS was 6.9.</a:t>
            </a:r>
          </a:p>
        </p:txBody>
      </p:sp>
      <p:pic>
        <p:nvPicPr>
          <p:cNvPr id="2" name="Graphic 1">
            <a:extLst>
              <a:ext uri="{FF2B5EF4-FFF2-40B4-BE49-F238E27FC236}">
                <a16:creationId xmlns:a16="http://schemas.microsoft.com/office/drawing/2014/main" id="{C0236BD7-74F0-E262-CA6A-2EC6429FC5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2003195" y="1279705"/>
            <a:ext cx="6224651" cy="2012590"/>
          </a:xfrm>
          <a:prstGeom prst="rect">
            <a:avLst/>
          </a:prstGeom>
        </p:spPr>
      </p:pic>
      <mc:AlternateContent xmlns:mc="http://schemas.openxmlformats.org/markup-compatibility/2006" xmlns:cx1="http://schemas.microsoft.com/office/drawing/2015/9/8/chartex">
        <mc:Choice Requires="cx1">
          <p:graphicFrame>
            <p:nvGraphicFramePr>
              <p:cNvPr id="5" name="Chart 4">
                <a:extLst>
                  <a:ext uri="{FF2B5EF4-FFF2-40B4-BE49-F238E27FC236}">
                    <a16:creationId xmlns:a16="http://schemas.microsoft.com/office/drawing/2014/main" id="{505935E1-1E95-E211-1BB4-17B0CB2D3C82}"/>
                  </a:ext>
                </a:extLst>
              </p:cNvPr>
              <p:cNvGraphicFramePr/>
              <p:nvPr>
                <p:extLst>
                  <p:ext uri="{D42A27DB-BD31-4B8C-83A1-F6EECF244321}">
                    <p14:modId xmlns:p14="http://schemas.microsoft.com/office/powerpoint/2010/main" val="3214561420"/>
                  </p:ext>
                </p:extLst>
              </p:nvPr>
            </p:nvGraphicFramePr>
            <p:xfrm>
              <a:off x="19977322" y="21436636"/>
              <a:ext cx="5242330" cy="3984972"/>
            </p:xfrm>
            <a:graphic>
              <a:graphicData uri="http://schemas.microsoft.com/office/drawing/2014/chartex">
                <cx:chart xmlns:cx="http://schemas.microsoft.com/office/drawing/2014/chartex" xmlns:r="http://schemas.openxmlformats.org/officeDocument/2006/relationships" r:id="rId6"/>
              </a:graphicData>
            </a:graphic>
          </p:graphicFrame>
        </mc:Choice>
        <mc:Fallback xmlns="">
          <p:pic>
            <p:nvPicPr>
              <p:cNvPr id="5" name="Chart 4">
                <a:extLst>
                  <a:ext uri="{FF2B5EF4-FFF2-40B4-BE49-F238E27FC236}">
                    <a16:creationId xmlns:a16="http://schemas.microsoft.com/office/drawing/2014/main" id="{505935E1-1E95-E211-1BB4-17B0CB2D3C82}"/>
                  </a:ext>
                </a:extLst>
              </p:cNvPr>
              <p:cNvPicPr>
                <a:picLocks noGrp="1" noRot="1" noChangeAspect="1" noMove="1" noResize="1" noEditPoints="1" noAdjustHandles="1" noChangeArrowheads="1" noChangeShapeType="1"/>
              </p:cNvPicPr>
              <p:nvPr/>
            </p:nvPicPr>
            <p:blipFill>
              <a:blip r:embed="rId8"/>
              <a:stretch>
                <a:fillRect/>
              </a:stretch>
            </p:blipFill>
            <p:spPr>
              <a:xfrm>
                <a:off x="19977322" y="21436636"/>
                <a:ext cx="5242330" cy="3984972"/>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7" name="Chart 6">
                <a:extLst>
                  <a:ext uri="{FF2B5EF4-FFF2-40B4-BE49-F238E27FC236}">
                    <a16:creationId xmlns:a16="http://schemas.microsoft.com/office/drawing/2014/main" id="{AE9FEB7A-E7A2-3E92-991D-73B4D29709E1}"/>
                  </a:ext>
                </a:extLst>
              </p:cNvPr>
              <p:cNvGraphicFramePr/>
              <p:nvPr>
                <p:extLst>
                  <p:ext uri="{D42A27DB-BD31-4B8C-83A1-F6EECF244321}">
                    <p14:modId xmlns:p14="http://schemas.microsoft.com/office/powerpoint/2010/main" val="3409444766"/>
                  </p:ext>
                </p:extLst>
              </p:nvPr>
            </p:nvGraphicFramePr>
            <p:xfrm>
              <a:off x="12883225" y="21436635"/>
              <a:ext cx="7093292" cy="3984973"/>
            </p:xfrm>
            <a:graphic>
              <a:graphicData uri="http://schemas.microsoft.com/office/drawing/2014/chartex">
                <cx:chart xmlns:cx="http://schemas.microsoft.com/office/drawing/2014/chartex" xmlns:r="http://schemas.openxmlformats.org/officeDocument/2006/relationships" r:id="rId9"/>
              </a:graphicData>
            </a:graphic>
          </p:graphicFrame>
        </mc:Choice>
        <mc:Fallback xmlns="">
          <p:pic>
            <p:nvPicPr>
              <p:cNvPr id="7" name="Chart 6">
                <a:extLst>
                  <a:ext uri="{FF2B5EF4-FFF2-40B4-BE49-F238E27FC236}">
                    <a16:creationId xmlns:a16="http://schemas.microsoft.com/office/drawing/2014/main" id="{AE9FEB7A-E7A2-3E92-991D-73B4D29709E1}"/>
                  </a:ext>
                </a:extLst>
              </p:cNvPr>
              <p:cNvPicPr>
                <a:picLocks noGrp="1" noRot="1" noChangeAspect="1" noMove="1" noResize="1" noEditPoints="1" noAdjustHandles="1" noChangeArrowheads="1" noChangeShapeType="1"/>
              </p:cNvPicPr>
              <p:nvPr/>
            </p:nvPicPr>
            <p:blipFill>
              <a:blip r:embed="rId10"/>
              <a:stretch>
                <a:fillRect/>
              </a:stretch>
            </p:blipFill>
            <p:spPr>
              <a:xfrm>
                <a:off x="12883225" y="21436635"/>
                <a:ext cx="7093292" cy="3984973"/>
              </a:xfrm>
              <a:prstGeom prst="rect">
                <a:avLst/>
              </a:prstGeom>
            </p:spPr>
          </p:pic>
        </mc:Fallback>
      </mc:AlternateContent>
      <p:pic>
        <p:nvPicPr>
          <p:cNvPr id="8" name="Picture 7">
            <a:extLst>
              <a:ext uri="{FF2B5EF4-FFF2-40B4-BE49-F238E27FC236}">
                <a16:creationId xmlns:a16="http://schemas.microsoft.com/office/drawing/2014/main" id="{57B9D89C-CCB9-BEFE-87BD-5CCF3DF6EF36}"/>
              </a:ext>
            </a:extLst>
          </p:cNvPr>
          <p:cNvPicPr>
            <a:picLocks noChangeAspect="1"/>
          </p:cNvPicPr>
          <p:nvPr/>
        </p:nvPicPr>
        <p:blipFill>
          <a:blip r:embed="rId11"/>
          <a:stretch>
            <a:fillRect/>
          </a:stretch>
        </p:blipFill>
        <p:spPr>
          <a:xfrm>
            <a:off x="857215" y="649444"/>
            <a:ext cx="3581119" cy="3243689"/>
          </a:xfrm>
          <a:prstGeom prst="rect">
            <a:avLst/>
          </a:prstGeom>
        </p:spPr>
      </p:pic>
      <p:sp>
        <p:nvSpPr>
          <p:cNvPr id="26" name="TextBox 25">
            <a:extLst>
              <a:ext uri="{FF2B5EF4-FFF2-40B4-BE49-F238E27FC236}">
                <a16:creationId xmlns:a16="http://schemas.microsoft.com/office/drawing/2014/main" id="{7D9D633F-F221-CF8B-8F50-E92068528674}"/>
              </a:ext>
            </a:extLst>
          </p:cNvPr>
          <p:cNvSpPr txBox="1"/>
          <p:nvPr/>
        </p:nvSpPr>
        <p:spPr>
          <a:xfrm>
            <a:off x="12879793" y="5608551"/>
            <a:ext cx="3957094" cy="4708981"/>
          </a:xfrm>
          <a:prstGeom prst="rect">
            <a:avLst/>
          </a:prstGeom>
          <a:noFill/>
        </p:spPr>
        <p:txBody>
          <a:bodyPr wrap="square">
            <a:spAutoFit/>
          </a:bodyPr>
          <a:lstStyle/>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sigml</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hns_sign</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hamnosys_manual</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&lt;hamfinger2345/&gt;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hamthumboutmod</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hamextfingeru</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hambetween</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hamextfingerur</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hampalmr</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hamchin</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hamparbegin</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hammovedo</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hamreplace</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hamparend</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  &lt;/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hamnosys_manual</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spcBef>
                <a:spcPts val="0"/>
              </a:spcBef>
            </a:pPr>
            <a:r>
              <a:rPr lang="en-US" sz="2000" kern="100" dirty="0">
                <a:effectLst/>
                <a:latin typeface="Consolas" panose="020B0609020204030204" pitchFamily="49" charset="0"/>
                <a:ea typeface="Aptos" panose="020B0004020202020204" pitchFamily="34" charset="0"/>
                <a:cs typeface="Courier New" panose="02070309020205020404" pitchFamily="49" charset="0"/>
              </a:rPr>
              <a:t>&lt;/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hns_sign</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&gt;&lt;/</a:t>
            </a:r>
            <a:r>
              <a:rPr lang="en-US" sz="2000" kern="100" dirty="0" err="1">
                <a:effectLst/>
                <a:latin typeface="Consolas" panose="020B0609020204030204" pitchFamily="49" charset="0"/>
                <a:ea typeface="Aptos" panose="020B0004020202020204" pitchFamily="34" charset="0"/>
                <a:cs typeface="Courier New" panose="02070309020205020404" pitchFamily="49" charset="0"/>
              </a:rPr>
              <a:t>sigml</a:t>
            </a:r>
            <a:r>
              <a:rPr lang="en-US" sz="2000" kern="100" dirty="0">
                <a:effectLst/>
                <a:latin typeface="Consolas" panose="020B0609020204030204" pitchFamily="49" charset="0"/>
                <a:ea typeface="Aptos" panose="020B0004020202020204" pitchFamily="34" charset="0"/>
                <a:cs typeface="Courier New" panose="02070309020205020404" pitchFamily="49" charset="0"/>
              </a:rPr>
              <a:t>&gt;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18" name="Picture 17" descr="A screenshot of a cartoon&#10;&#10;Description automatically generated">
            <a:extLst>
              <a:ext uri="{FF2B5EF4-FFF2-40B4-BE49-F238E27FC236}">
                <a16:creationId xmlns:a16="http://schemas.microsoft.com/office/drawing/2014/main" id="{83219E9A-EFB6-2CE7-7F4A-6909CBEC2C66}"/>
              </a:ext>
            </a:extLst>
          </p:cNvPr>
          <p:cNvPicPr>
            <a:picLocks noChangeAspect="1"/>
          </p:cNvPicPr>
          <p:nvPr/>
        </p:nvPicPr>
        <p:blipFill>
          <a:blip r:embed="rId12"/>
          <a:stretch>
            <a:fillRect/>
          </a:stretch>
        </p:blipFill>
        <p:spPr>
          <a:xfrm>
            <a:off x="21053605" y="10072254"/>
            <a:ext cx="4336256" cy="4780444"/>
          </a:xfrm>
          <a:prstGeom prst="rect">
            <a:avLst/>
          </a:prstGeom>
        </p:spPr>
      </p:pic>
      <p:pic>
        <p:nvPicPr>
          <p:cNvPr id="27" name="Picture 26" descr="A screenshot of a computer&#10;&#10;Description automatically generated">
            <a:extLst>
              <a:ext uri="{FF2B5EF4-FFF2-40B4-BE49-F238E27FC236}">
                <a16:creationId xmlns:a16="http://schemas.microsoft.com/office/drawing/2014/main" id="{F11441F0-FAFA-CDDE-8AC4-6A203C10F2DB}"/>
              </a:ext>
            </a:extLst>
          </p:cNvPr>
          <p:cNvPicPr>
            <a:picLocks noChangeAspect="1"/>
          </p:cNvPicPr>
          <p:nvPr/>
        </p:nvPicPr>
        <p:blipFill>
          <a:blip r:embed="rId13"/>
          <a:stretch>
            <a:fillRect/>
          </a:stretch>
        </p:blipFill>
        <p:spPr>
          <a:xfrm>
            <a:off x="19807113" y="5736381"/>
            <a:ext cx="5582748" cy="4186756"/>
          </a:xfrm>
          <a:prstGeom prst="rect">
            <a:avLst/>
          </a:prstGeom>
        </p:spPr>
      </p:pic>
      <p:sp>
        <p:nvSpPr>
          <p:cNvPr id="10" name="TextBox 9">
            <a:extLst>
              <a:ext uri="{FF2B5EF4-FFF2-40B4-BE49-F238E27FC236}">
                <a16:creationId xmlns:a16="http://schemas.microsoft.com/office/drawing/2014/main" id="{FFDE2C2B-2B2C-725F-9F54-3CD99D42163B}"/>
              </a:ext>
            </a:extLst>
          </p:cNvPr>
          <p:cNvSpPr txBox="1"/>
          <p:nvPr/>
        </p:nvSpPr>
        <p:spPr>
          <a:xfrm>
            <a:off x="4584035" y="25184540"/>
            <a:ext cx="7807276" cy="1569660"/>
          </a:xfrm>
          <a:prstGeom prst="rect">
            <a:avLst/>
          </a:prstGeom>
          <a:noFill/>
        </p:spPr>
        <p:txBody>
          <a:bodyPr wrap="square" rtlCol="0">
            <a:spAutoFit/>
          </a:bodyPr>
          <a:lstStyle/>
          <a:p>
            <a:r>
              <a:rPr lang="es-ES" sz="9600" dirty="0">
                <a:latin typeface="Hamnosysunicode" panose="01000000000000000000" pitchFamily="2" charset="0"/>
              </a:rPr>
              <a:t></a:t>
            </a:r>
          </a:p>
        </p:txBody>
      </p:sp>
    </p:spTree>
    <p:extLst>
      <p:ext uri="{BB962C8B-B14F-4D97-AF65-F5344CB8AC3E}">
        <p14:creationId xmlns:p14="http://schemas.microsoft.com/office/powerpoint/2010/main" val="3164381599"/>
      </p:ext>
    </p:extLst>
  </p:cSld>
  <p:clrMapOvr>
    <a:masterClrMapping/>
  </p:clrMapOvr>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8B642E649A5FE43BAB860B654C8AC96" ma:contentTypeVersion="13" ma:contentTypeDescription="Create a new document." ma:contentTypeScope="" ma:versionID="4608b34a2a942e9c467282247da416a5">
  <xsd:schema xmlns:xsd="http://www.w3.org/2001/XMLSchema" xmlns:xs="http://www.w3.org/2001/XMLSchema" xmlns:p="http://schemas.microsoft.com/office/2006/metadata/properties" xmlns:ns3="aba7e2b3-97dc-43c5-be65-e105aaef2a08" xmlns:ns4="6c2789ab-10ac-434e-9365-7fc17fdea5b2" targetNamespace="http://schemas.microsoft.com/office/2006/metadata/properties" ma:root="true" ma:fieldsID="d7eabf6606abb88700658b96aeca7a51" ns3:_="" ns4:_="">
    <xsd:import namespace="aba7e2b3-97dc-43c5-be65-e105aaef2a08"/>
    <xsd:import namespace="6c2789ab-10ac-434e-9365-7fc17fdea5b2"/>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ba7e2b3-97dc-43c5-be65-e105aaef2a0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c2789ab-10ac-434e-9365-7fc17fdea5b2"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498327-12F6-4F14-9719-DBDA4593443E}">
  <ds:schemaRefs>
    <ds:schemaRef ds:uri="http://schemas.microsoft.com/sharepoint/v3/contenttype/forms"/>
  </ds:schemaRefs>
</ds:datastoreItem>
</file>

<file path=customXml/itemProps2.xml><?xml version="1.0" encoding="utf-8"?>
<ds:datastoreItem xmlns:ds="http://schemas.openxmlformats.org/officeDocument/2006/customXml" ds:itemID="{FD0DA2AF-BA59-4C5E-9B73-144DE1A0A031}">
  <ds:schemaRefs>
    <ds:schemaRef ds:uri="http://schemas.microsoft.com/office/2006/metadata/properties"/>
    <ds:schemaRef ds:uri="http://www.w3.org/2000/xmlns/"/>
    <ds:schemaRef ds:uri="http://schemas.microsoft.com/office/infopath/2007/PartnerControls"/>
  </ds:schemaRefs>
</ds:datastoreItem>
</file>

<file path=customXml/itemProps3.xml><?xml version="1.0" encoding="utf-8"?>
<ds:datastoreItem xmlns:ds="http://schemas.openxmlformats.org/officeDocument/2006/customXml" ds:itemID="{A6245234-26B5-4E83-9DF1-A6F2696CE2DE}">
  <ds:schemaRefs>
    <ds:schemaRef ds:uri="6c2789ab-10ac-434e-9365-7fc17fdea5b2"/>
    <ds:schemaRef ds:uri="aba7e2b3-97dc-43c5-be65-e105aaef2a0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46</TotalTime>
  <Words>1363</Words>
  <Application>Microsoft Office PowerPoint</Application>
  <PresentationFormat>Custom</PresentationFormat>
  <Paragraphs>76</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Aptos</vt:lpstr>
      <vt:lpstr>Hamnosysunicode</vt:lpstr>
      <vt:lpstr>Times New Roman</vt:lpstr>
      <vt:lpstr>Calibri Light</vt:lpstr>
      <vt:lpstr>Consolas</vt:lpstr>
      <vt:lpstr>Calibri</vt:lpstr>
      <vt:lpstr>Arial</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Amanda Bryant</dc:creator>
  <cp:lastModifiedBy>Student - Rosado, Briana H.</cp:lastModifiedBy>
  <cp:revision>6</cp:revision>
  <cp:lastPrinted>2022-04-28T14:41:49Z</cp:lastPrinted>
  <dcterms:created xsi:type="dcterms:W3CDTF">2021-04-07T16:32:44Z</dcterms:created>
  <dcterms:modified xsi:type="dcterms:W3CDTF">2024-05-06T15:07:34Z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0x01010078B642E649A5FE43BAB860B654C8AC96</vt:lpwstr>
  </property>
</Properties>
</file>